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90" r:id="rId2"/>
    <p:sldId id="367" r:id="rId3"/>
    <p:sldId id="294" r:id="rId4"/>
    <p:sldId id="296" r:id="rId5"/>
    <p:sldId id="297" r:id="rId6"/>
    <p:sldId id="295" r:id="rId7"/>
    <p:sldId id="373" r:id="rId8"/>
    <p:sldId id="375" r:id="rId9"/>
    <p:sldId id="376" r:id="rId10"/>
    <p:sldId id="377" r:id="rId11"/>
    <p:sldId id="366" r:id="rId12"/>
    <p:sldId id="291" r:id="rId13"/>
    <p:sldId id="372" r:id="rId14"/>
    <p:sldId id="303" r:id="rId15"/>
    <p:sldId id="383" r:id="rId16"/>
    <p:sldId id="384" r:id="rId17"/>
    <p:sldId id="385" r:id="rId18"/>
    <p:sldId id="302" r:id="rId19"/>
    <p:sldId id="317" r:id="rId20"/>
    <p:sldId id="319" r:id="rId21"/>
    <p:sldId id="321" r:id="rId22"/>
    <p:sldId id="320" r:id="rId23"/>
    <p:sldId id="323" r:id="rId24"/>
    <p:sldId id="324" r:id="rId25"/>
    <p:sldId id="322" r:id="rId26"/>
    <p:sldId id="325" r:id="rId27"/>
    <p:sldId id="382" r:id="rId28"/>
    <p:sldId id="326" r:id="rId29"/>
    <p:sldId id="327" r:id="rId30"/>
    <p:sldId id="328" r:id="rId31"/>
    <p:sldId id="329" r:id="rId32"/>
    <p:sldId id="330" r:id="rId33"/>
    <p:sldId id="331" r:id="rId34"/>
    <p:sldId id="332" r:id="rId35"/>
    <p:sldId id="333" r:id="rId36"/>
    <p:sldId id="335" r:id="rId37"/>
    <p:sldId id="386" r:id="rId38"/>
    <p:sldId id="286" r:id="rId39"/>
    <p:sldId id="38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AE1FA"/>
    <a:srgbClr val="FF4747"/>
    <a:srgbClr val="E7EBF5"/>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5" autoAdjust="0"/>
    <p:restoredTop sz="70552" autoAdjust="0"/>
  </p:normalViewPr>
  <p:slideViewPr>
    <p:cSldViewPr>
      <p:cViewPr varScale="1">
        <p:scale>
          <a:sx n="85" d="100"/>
          <a:sy n="85" d="100"/>
        </p:scale>
        <p:origin x="-244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8"/>
    </p:cViewPr>
  </p:sorterViewPr>
  <p:notesViewPr>
    <p:cSldViewPr>
      <p:cViewPr varScale="1">
        <p:scale>
          <a:sx n="87" d="100"/>
          <a:sy n="87" d="100"/>
        </p:scale>
        <p:origin x="-110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0080B-FE07-4113-A3DD-0628C7D081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21292FCB-23C8-4E74-90B5-3D0B93BC7980}">
      <dgm:prSet phldrT="[Κείμενο]"/>
      <dgm:spPr/>
      <dgm:t>
        <a:bodyPr/>
        <a:lstStyle/>
        <a:p>
          <a:r>
            <a:rPr lang="el-GR" dirty="0" smtClean="0">
              <a:latin typeface="Arial" pitchFamily="34" charset="0"/>
              <a:cs typeface="Arial" pitchFamily="34" charset="0"/>
            </a:rPr>
            <a:t>Ν.4399/2016 </a:t>
          </a:r>
        </a:p>
        <a:p>
          <a:r>
            <a:rPr lang="el-GR" dirty="0" smtClean="0">
              <a:latin typeface="Arial" pitchFamily="34" charset="0"/>
              <a:cs typeface="Arial" pitchFamily="34" charset="0"/>
            </a:rPr>
            <a:t>    (ΦΕΚ 117/Β/22-6-2016)</a:t>
          </a:r>
          <a:endParaRPr lang="el-GR" dirty="0">
            <a:latin typeface="Arial" pitchFamily="34" charset="0"/>
            <a:cs typeface="Arial" pitchFamily="34" charset="0"/>
          </a:endParaRPr>
        </a:p>
      </dgm:t>
    </dgm:pt>
    <dgm:pt modelId="{A8B78941-DFA5-42D1-91D8-842913F87728}" type="parTrans" cxnId="{D6A919B4-6A27-44CE-85CB-C9D746E4DAD7}">
      <dgm:prSet/>
      <dgm:spPr/>
      <dgm:t>
        <a:bodyPr/>
        <a:lstStyle/>
        <a:p>
          <a:endParaRPr lang="el-GR"/>
        </a:p>
      </dgm:t>
    </dgm:pt>
    <dgm:pt modelId="{09C30332-B150-4332-8B7C-024A236F9EA1}" type="sibTrans" cxnId="{D6A919B4-6A27-44CE-85CB-C9D746E4DAD7}">
      <dgm:prSet/>
      <dgm:spPr/>
      <dgm:t>
        <a:bodyPr/>
        <a:lstStyle/>
        <a:p>
          <a:endParaRPr lang="el-GR"/>
        </a:p>
      </dgm:t>
    </dgm:pt>
    <dgm:pt modelId="{FA36610D-E607-4A32-BB79-1355CA364EE6}">
      <dgm:prSet phldrT="[Κείμενο]"/>
      <dgm:spPr/>
      <dgm:t>
        <a:bodyPr/>
        <a:lstStyle/>
        <a:p>
          <a:r>
            <a:rPr lang="el-GR" dirty="0" smtClean="0">
              <a:latin typeface="Arial" pitchFamily="34" charset="0"/>
              <a:cs typeface="Arial" pitchFamily="34" charset="0"/>
            </a:rPr>
            <a:t>Αναπτυξιακός νόμος και τροποποιήσεις του</a:t>
          </a:r>
          <a:endParaRPr lang="el-GR" dirty="0">
            <a:latin typeface="Arial" pitchFamily="34" charset="0"/>
            <a:cs typeface="Arial" pitchFamily="34" charset="0"/>
          </a:endParaRPr>
        </a:p>
      </dgm:t>
    </dgm:pt>
    <dgm:pt modelId="{B78E4FEF-9F38-4330-BBB4-4835C907C099}" type="parTrans" cxnId="{B3E8F943-F212-4879-B961-DC727145BD11}">
      <dgm:prSet/>
      <dgm:spPr/>
      <dgm:t>
        <a:bodyPr/>
        <a:lstStyle/>
        <a:p>
          <a:endParaRPr lang="el-GR"/>
        </a:p>
      </dgm:t>
    </dgm:pt>
    <dgm:pt modelId="{D8937887-2023-48C8-81DE-0F9A06BAEACF}" type="sibTrans" cxnId="{B3E8F943-F212-4879-B961-DC727145BD11}">
      <dgm:prSet/>
      <dgm:spPr/>
      <dgm:t>
        <a:bodyPr/>
        <a:lstStyle/>
        <a:p>
          <a:endParaRPr lang="el-GR"/>
        </a:p>
      </dgm:t>
    </dgm:pt>
    <dgm:pt modelId="{8C06B746-2240-4667-AB65-387DA47510A2}">
      <dgm:prSet phldrT="[Κείμενο]" custT="1"/>
      <dgm:spPr/>
      <dgm:t>
        <a:bodyPr/>
        <a:lstStyle/>
        <a:p>
          <a:r>
            <a:rPr lang="el-GR" sz="1700" b="0" baseline="0" dirty="0" smtClean="0">
              <a:latin typeface="Arial" pitchFamily="34" charset="0"/>
              <a:cs typeface="Arial" pitchFamily="34" charset="0"/>
            </a:rPr>
            <a:t>Καθεστώς Ενισχύσεων </a:t>
          </a:r>
          <a:r>
            <a:rPr lang="el-GR" sz="1700" b="1" baseline="0" dirty="0" smtClean="0">
              <a:latin typeface="Arial" pitchFamily="34" charset="0"/>
              <a:cs typeface="Arial" pitchFamily="34" charset="0"/>
            </a:rPr>
            <a:t>«Γενικής Επιχειρηματικότητας» </a:t>
          </a:r>
          <a:r>
            <a:rPr lang="el-GR" sz="1700" b="0" baseline="0" dirty="0" smtClean="0">
              <a:latin typeface="Arial" pitchFamily="34" charset="0"/>
              <a:cs typeface="Arial" pitchFamily="34" charset="0"/>
            </a:rPr>
            <a:t>του</a:t>
          </a:r>
          <a:r>
            <a:rPr lang="el-GR" sz="1700" b="1" baseline="0" dirty="0" smtClean="0">
              <a:latin typeface="Arial" pitchFamily="34" charset="0"/>
              <a:cs typeface="Arial" pitchFamily="34" charset="0"/>
            </a:rPr>
            <a:t> </a:t>
          </a:r>
          <a:r>
            <a:rPr lang="el-GR" sz="1700" baseline="0" dirty="0" smtClean="0">
              <a:latin typeface="Arial" pitchFamily="34" charset="0"/>
              <a:cs typeface="Arial" pitchFamily="34" charset="0"/>
            </a:rPr>
            <a:t>Ν.4399/2016 , </a:t>
          </a:r>
        </a:p>
        <a:p>
          <a:r>
            <a:rPr lang="el-GR" sz="1700" baseline="0" dirty="0" smtClean="0">
              <a:latin typeface="Arial" pitchFamily="34" charset="0"/>
              <a:cs typeface="Arial" pitchFamily="34" charset="0"/>
            </a:rPr>
            <a:t>Υ.Α 108645/17-10-2016 </a:t>
          </a:r>
        </a:p>
        <a:p>
          <a:r>
            <a:rPr lang="el-GR" sz="1700" baseline="0" dirty="0" smtClean="0">
              <a:latin typeface="Arial" pitchFamily="34" charset="0"/>
              <a:cs typeface="Arial" pitchFamily="34" charset="0"/>
            </a:rPr>
            <a:t>(ΦΕΚ 3378/Β/19-10-2016</a:t>
          </a:r>
          <a:r>
            <a:rPr lang="el-GR" sz="1600" dirty="0" smtClean="0">
              <a:latin typeface="Arial" pitchFamily="34" charset="0"/>
              <a:cs typeface="Arial" pitchFamily="34" charset="0"/>
            </a:rPr>
            <a:t>)</a:t>
          </a:r>
          <a:endParaRPr lang="el-GR" sz="1600" dirty="0">
            <a:latin typeface="Arial" pitchFamily="34" charset="0"/>
            <a:cs typeface="Arial" pitchFamily="34" charset="0"/>
          </a:endParaRPr>
        </a:p>
      </dgm:t>
    </dgm:pt>
    <dgm:pt modelId="{8947ABA3-E499-4C9F-B7F4-332BBA0C4850}" type="parTrans" cxnId="{96214A68-D153-499D-BE3E-B0B1C7948B45}">
      <dgm:prSet/>
      <dgm:spPr/>
      <dgm:t>
        <a:bodyPr/>
        <a:lstStyle/>
        <a:p>
          <a:endParaRPr lang="el-GR"/>
        </a:p>
      </dgm:t>
    </dgm:pt>
    <dgm:pt modelId="{A72E8DB6-4A97-486A-BA46-2607501918C4}" type="sibTrans" cxnId="{96214A68-D153-499D-BE3E-B0B1C7948B45}">
      <dgm:prSet/>
      <dgm:spPr/>
      <dgm:t>
        <a:bodyPr/>
        <a:lstStyle/>
        <a:p>
          <a:endParaRPr lang="el-GR"/>
        </a:p>
      </dgm:t>
    </dgm:pt>
    <dgm:pt modelId="{F44FE976-DD18-4905-9B85-228638AD7447}">
      <dgm:prSet phldrT="[Κείμενο]"/>
      <dgm:spPr/>
      <dgm:t>
        <a:bodyPr/>
        <a:lstStyle/>
        <a:p>
          <a:r>
            <a:rPr lang="el-GR" dirty="0" smtClean="0">
              <a:latin typeface="Arial" pitchFamily="34" charset="0"/>
              <a:cs typeface="Arial" pitchFamily="34" charset="0"/>
            </a:rPr>
            <a:t>Προκήρυξη καθεστώτος και τροποποιήσεις  αυτής (Υ.Α.)</a:t>
          </a:r>
          <a:endParaRPr lang="el-GR" dirty="0">
            <a:latin typeface="Arial" pitchFamily="34" charset="0"/>
            <a:cs typeface="Arial" pitchFamily="34" charset="0"/>
          </a:endParaRPr>
        </a:p>
      </dgm:t>
    </dgm:pt>
    <dgm:pt modelId="{94ADBF53-E8EC-4390-88E7-AAFEB836DC0E}" type="parTrans" cxnId="{944A04DF-C6DE-4E0E-B2B8-976EE58DE02E}">
      <dgm:prSet/>
      <dgm:spPr/>
      <dgm:t>
        <a:bodyPr/>
        <a:lstStyle/>
        <a:p>
          <a:endParaRPr lang="el-GR"/>
        </a:p>
      </dgm:t>
    </dgm:pt>
    <dgm:pt modelId="{291D8158-34BB-4379-ADCC-7A18E634B515}" type="sibTrans" cxnId="{944A04DF-C6DE-4E0E-B2B8-976EE58DE02E}">
      <dgm:prSet/>
      <dgm:spPr/>
      <dgm:t>
        <a:bodyPr/>
        <a:lstStyle/>
        <a:p>
          <a:endParaRPr lang="el-GR"/>
        </a:p>
      </dgm:t>
    </dgm:pt>
    <dgm:pt modelId="{3FA89977-162C-4891-A28A-8FCE6C1DF471}">
      <dgm:prSet phldrT="[Κείμενο]"/>
      <dgm:spPr/>
      <dgm:t>
        <a:bodyPr/>
        <a:lstStyle/>
        <a:p>
          <a:r>
            <a:rPr lang="el-GR" dirty="0" smtClean="0">
              <a:latin typeface="Arial" pitchFamily="34" charset="0"/>
              <a:cs typeface="Arial" pitchFamily="34" charset="0"/>
            </a:rPr>
            <a:t>Καθεστώς Ενισχύσεων </a:t>
          </a:r>
          <a:r>
            <a:rPr lang="el-GR" b="1" dirty="0" smtClean="0">
              <a:latin typeface="Arial" pitchFamily="34" charset="0"/>
              <a:cs typeface="Arial" pitchFamily="34" charset="0"/>
            </a:rPr>
            <a:t>«Νέες ανεξάρτητες ΜΜΕ» </a:t>
          </a:r>
          <a:r>
            <a:rPr lang="el-GR" dirty="0" smtClean="0">
              <a:latin typeface="Arial" pitchFamily="34" charset="0"/>
              <a:cs typeface="Arial" pitchFamily="34" charset="0"/>
            </a:rPr>
            <a:t>του Ν.4399/2016 , </a:t>
          </a:r>
        </a:p>
        <a:p>
          <a:r>
            <a:rPr lang="el-GR" dirty="0" smtClean="0">
              <a:latin typeface="Arial" pitchFamily="34" charset="0"/>
              <a:cs typeface="Arial" pitchFamily="34" charset="0"/>
            </a:rPr>
            <a:t>Υ.Α 10864/17-10-2016 </a:t>
          </a:r>
        </a:p>
        <a:p>
          <a:r>
            <a:rPr lang="el-GR" dirty="0" smtClean="0">
              <a:latin typeface="Arial" pitchFamily="34" charset="0"/>
              <a:cs typeface="Arial" pitchFamily="34" charset="0"/>
            </a:rPr>
            <a:t>(ΦΕΚ 3377/Β/19-10-2016)</a:t>
          </a:r>
          <a:endParaRPr lang="el-GR" dirty="0">
            <a:latin typeface="Arial" pitchFamily="34" charset="0"/>
            <a:cs typeface="Arial" pitchFamily="34" charset="0"/>
          </a:endParaRPr>
        </a:p>
      </dgm:t>
    </dgm:pt>
    <dgm:pt modelId="{D015FA1F-EE3B-4116-AE9E-DDAD8650F8B9}" type="parTrans" cxnId="{C855B3DA-83E6-42AE-B1D9-4E6051F92404}">
      <dgm:prSet/>
      <dgm:spPr/>
      <dgm:t>
        <a:bodyPr/>
        <a:lstStyle/>
        <a:p>
          <a:endParaRPr lang="el-GR"/>
        </a:p>
      </dgm:t>
    </dgm:pt>
    <dgm:pt modelId="{D1D4176A-09CF-4CBA-A0E6-08FB1BFAC026}" type="sibTrans" cxnId="{C855B3DA-83E6-42AE-B1D9-4E6051F92404}">
      <dgm:prSet/>
      <dgm:spPr/>
      <dgm:t>
        <a:bodyPr/>
        <a:lstStyle/>
        <a:p>
          <a:endParaRPr lang="el-GR"/>
        </a:p>
      </dgm:t>
    </dgm:pt>
    <dgm:pt modelId="{57E65D3C-6101-444E-82D5-4D5790D07AD4}">
      <dgm:prSet phldrT="[Κείμενο]"/>
      <dgm:spPr/>
      <dgm:t>
        <a:bodyPr/>
        <a:lstStyle/>
        <a:p>
          <a:r>
            <a:rPr lang="el-GR" dirty="0" smtClean="0">
              <a:latin typeface="Arial" pitchFamily="34" charset="0"/>
              <a:cs typeface="Arial" pitchFamily="34" charset="0"/>
            </a:rPr>
            <a:t>Προκήρυξη καθεστώτος και τροποποιήσεις  αυτής (Υ.Α.)</a:t>
          </a:r>
          <a:endParaRPr lang="el-GR" dirty="0"/>
        </a:p>
      </dgm:t>
    </dgm:pt>
    <dgm:pt modelId="{6CB86864-1E47-4BEB-BC96-AB8D18D36225}" type="parTrans" cxnId="{B5558BF8-42B7-4449-B48A-926A5351CD5F}">
      <dgm:prSet/>
      <dgm:spPr/>
      <dgm:t>
        <a:bodyPr/>
        <a:lstStyle/>
        <a:p>
          <a:endParaRPr lang="el-GR"/>
        </a:p>
      </dgm:t>
    </dgm:pt>
    <dgm:pt modelId="{B2FC9128-59A3-4B6B-8689-6EAA675DA2DD}" type="sibTrans" cxnId="{B5558BF8-42B7-4449-B48A-926A5351CD5F}">
      <dgm:prSet/>
      <dgm:spPr/>
      <dgm:t>
        <a:bodyPr/>
        <a:lstStyle/>
        <a:p>
          <a:endParaRPr lang="el-GR"/>
        </a:p>
      </dgm:t>
    </dgm:pt>
    <dgm:pt modelId="{FE83C1E3-BB54-4430-BC56-B54F82A388DD}">
      <dgm:prSet phldrT="[Κείμενο]"/>
      <dgm:spPr/>
      <dgm:t>
        <a:bodyPr/>
        <a:lstStyle/>
        <a:p>
          <a:r>
            <a:rPr lang="el-GR" dirty="0" smtClean="0">
              <a:latin typeface="Arial" pitchFamily="34" charset="0"/>
              <a:cs typeface="Arial" pitchFamily="34" charset="0"/>
            </a:rPr>
            <a:t>Λοιπές  κανονιστικές πράξεις (Εγκύκλιοι, Κ.Υ.Α. ειδικών κατηγοριών επενδυτικών σχεδίων)  </a:t>
          </a:r>
          <a:endParaRPr lang="el-GR" dirty="0">
            <a:latin typeface="Arial" pitchFamily="34" charset="0"/>
            <a:cs typeface="Arial" pitchFamily="34" charset="0"/>
          </a:endParaRPr>
        </a:p>
      </dgm:t>
    </dgm:pt>
    <dgm:pt modelId="{336FE73C-912F-4F09-A1B4-0A951B6D763F}" type="parTrans" cxnId="{F2902DD9-3148-4CFC-AB9A-519887F28733}">
      <dgm:prSet/>
      <dgm:spPr/>
      <dgm:t>
        <a:bodyPr/>
        <a:lstStyle/>
        <a:p>
          <a:endParaRPr lang="el-GR"/>
        </a:p>
      </dgm:t>
    </dgm:pt>
    <dgm:pt modelId="{5B348D5E-7184-4430-A1F2-C0F86FCB0E21}" type="sibTrans" cxnId="{F2902DD9-3148-4CFC-AB9A-519887F28733}">
      <dgm:prSet/>
      <dgm:spPr/>
      <dgm:t>
        <a:bodyPr/>
        <a:lstStyle/>
        <a:p>
          <a:endParaRPr lang="el-GR"/>
        </a:p>
      </dgm:t>
    </dgm:pt>
    <dgm:pt modelId="{38294CAF-09FB-4654-ACDD-8B7F7977EF3C}">
      <dgm:prSet phldrT="[Κείμενο]"/>
      <dgm:spPr/>
      <dgm:t>
        <a:bodyPr/>
        <a:lstStyle/>
        <a:p>
          <a:r>
            <a:rPr lang="el-GR" dirty="0" smtClean="0">
              <a:latin typeface="Arial" pitchFamily="34" charset="0"/>
              <a:cs typeface="Arial" pitchFamily="34" charset="0"/>
            </a:rPr>
            <a:t>π.χ.  Κ.Υ.Α. επενδυτικών σχεδίων πρωτογενούς γεωργικής παραγωγής, Κ.Υ.Α. εκσυγχρονισμού ξενοδοχείων, Οδηγοί, Εγκύκλιοι κ.α.</a:t>
          </a:r>
          <a:endParaRPr lang="el-GR" dirty="0">
            <a:latin typeface="Arial" pitchFamily="34" charset="0"/>
            <a:cs typeface="Arial" pitchFamily="34" charset="0"/>
          </a:endParaRPr>
        </a:p>
      </dgm:t>
    </dgm:pt>
    <dgm:pt modelId="{E37BDF48-394E-4280-8E26-917D32CE5112}" type="parTrans" cxnId="{F1D581B6-88EC-4F4E-8312-88AC77F1FC74}">
      <dgm:prSet/>
      <dgm:spPr/>
      <dgm:t>
        <a:bodyPr/>
        <a:lstStyle/>
        <a:p>
          <a:endParaRPr lang="el-GR"/>
        </a:p>
      </dgm:t>
    </dgm:pt>
    <dgm:pt modelId="{AA1A43A8-8D1B-47A7-9949-90A133C78C20}" type="sibTrans" cxnId="{F1D581B6-88EC-4F4E-8312-88AC77F1FC74}">
      <dgm:prSet/>
      <dgm:spPr/>
      <dgm:t>
        <a:bodyPr/>
        <a:lstStyle/>
        <a:p>
          <a:endParaRPr lang="el-GR"/>
        </a:p>
      </dgm:t>
    </dgm:pt>
    <dgm:pt modelId="{5D5189F0-3910-4475-8B77-4E2A9E0A1B41}" type="pres">
      <dgm:prSet presAssocID="{0290080B-FE07-4113-A3DD-0628C7D08112}" presName="Name0" presStyleCnt="0">
        <dgm:presLayoutVars>
          <dgm:dir/>
          <dgm:animLvl val="lvl"/>
          <dgm:resizeHandles val="exact"/>
        </dgm:presLayoutVars>
      </dgm:prSet>
      <dgm:spPr/>
      <dgm:t>
        <a:bodyPr/>
        <a:lstStyle/>
        <a:p>
          <a:endParaRPr lang="el-GR"/>
        </a:p>
      </dgm:t>
    </dgm:pt>
    <dgm:pt modelId="{1237C4CB-CEB7-4AD9-AB49-4BC3F01BA68E}" type="pres">
      <dgm:prSet presAssocID="{21292FCB-23C8-4E74-90B5-3D0B93BC7980}" presName="linNode" presStyleCnt="0"/>
      <dgm:spPr/>
    </dgm:pt>
    <dgm:pt modelId="{F4DC72CA-CBBB-4CDE-B943-B32C4B719A55}" type="pres">
      <dgm:prSet presAssocID="{21292FCB-23C8-4E74-90B5-3D0B93BC7980}" presName="parentText" presStyleLbl="node1" presStyleIdx="0" presStyleCnt="4" custScaleX="202986" custScaleY="55213">
        <dgm:presLayoutVars>
          <dgm:chMax val="1"/>
          <dgm:bulletEnabled val="1"/>
        </dgm:presLayoutVars>
      </dgm:prSet>
      <dgm:spPr/>
      <dgm:t>
        <a:bodyPr/>
        <a:lstStyle/>
        <a:p>
          <a:endParaRPr lang="el-GR"/>
        </a:p>
      </dgm:t>
    </dgm:pt>
    <dgm:pt modelId="{67F208B3-646D-46EC-928F-87B0926595CE}" type="pres">
      <dgm:prSet presAssocID="{21292FCB-23C8-4E74-90B5-3D0B93BC7980}" presName="descendantText" presStyleLbl="alignAccFollowNode1" presStyleIdx="0" presStyleCnt="4" custScaleY="48039">
        <dgm:presLayoutVars>
          <dgm:bulletEnabled val="1"/>
        </dgm:presLayoutVars>
      </dgm:prSet>
      <dgm:spPr/>
      <dgm:t>
        <a:bodyPr/>
        <a:lstStyle/>
        <a:p>
          <a:endParaRPr lang="el-GR"/>
        </a:p>
      </dgm:t>
    </dgm:pt>
    <dgm:pt modelId="{9A36C425-1ED0-4CF2-87A9-549589C86817}" type="pres">
      <dgm:prSet presAssocID="{09C30332-B150-4332-8B7C-024A236F9EA1}" presName="sp" presStyleCnt="0"/>
      <dgm:spPr/>
    </dgm:pt>
    <dgm:pt modelId="{5453BBB5-3A62-4123-9103-DDA1929464C9}" type="pres">
      <dgm:prSet presAssocID="{8C06B746-2240-4667-AB65-387DA47510A2}" presName="linNode" presStyleCnt="0"/>
      <dgm:spPr/>
    </dgm:pt>
    <dgm:pt modelId="{B7F7AD20-82B4-464F-9705-AAF72AE0590B}" type="pres">
      <dgm:prSet presAssocID="{8C06B746-2240-4667-AB65-387DA47510A2}" presName="parentText" presStyleLbl="node1" presStyleIdx="1" presStyleCnt="4" custScaleX="203500" custScaleY="121198">
        <dgm:presLayoutVars>
          <dgm:chMax val="1"/>
          <dgm:bulletEnabled val="1"/>
        </dgm:presLayoutVars>
      </dgm:prSet>
      <dgm:spPr/>
      <dgm:t>
        <a:bodyPr/>
        <a:lstStyle/>
        <a:p>
          <a:endParaRPr lang="el-GR"/>
        </a:p>
      </dgm:t>
    </dgm:pt>
    <dgm:pt modelId="{F7A3030B-0898-43F3-9F5D-B8DA233F15B8}" type="pres">
      <dgm:prSet presAssocID="{8C06B746-2240-4667-AB65-387DA47510A2}" presName="descendantText" presStyleLbl="alignAccFollowNode1" presStyleIdx="1" presStyleCnt="4">
        <dgm:presLayoutVars>
          <dgm:bulletEnabled val="1"/>
        </dgm:presLayoutVars>
      </dgm:prSet>
      <dgm:spPr/>
      <dgm:t>
        <a:bodyPr/>
        <a:lstStyle/>
        <a:p>
          <a:endParaRPr lang="el-GR"/>
        </a:p>
      </dgm:t>
    </dgm:pt>
    <dgm:pt modelId="{78C9EAE5-EB2B-47D1-83E2-4F4CAD9FEC6C}" type="pres">
      <dgm:prSet presAssocID="{A72E8DB6-4A97-486A-BA46-2607501918C4}" presName="sp" presStyleCnt="0"/>
      <dgm:spPr/>
    </dgm:pt>
    <dgm:pt modelId="{4BDB4D32-C45D-4F83-B835-44E4870E056C}" type="pres">
      <dgm:prSet presAssocID="{3FA89977-162C-4891-A28A-8FCE6C1DF471}" presName="linNode" presStyleCnt="0"/>
      <dgm:spPr/>
    </dgm:pt>
    <dgm:pt modelId="{7AD368EC-B26B-4F15-A11D-1ADC4D57CBF4}" type="pres">
      <dgm:prSet presAssocID="{3FA89977-162C-4891-A28A-8FCE6C1DF471}" presName="parentText" presStyleLbl="node1" presStyleIdx="2" presStyleCnt="4" custScaleX="188096">
        <dgm:presLayoutVars>
          <dgm:chMax val="1"/>
          <dgm:bulletEnabled val="1"/>
        </dgm:presLayoutVars>
      </dgm:prSet>
      <dgm:spPr/>
      <dgm:t>
        <a:bodyPr/>
        <a:lstStyle/>
        <a:p>
          <a:endParaRPr lang="el-GR"/>
        </a:p>
      </dgm:t>
    </dgm:pt>
    <dgm:pt modelId="{CC6AAE33-FD9B-4712-899A-D8888B6871AC}" type="pres">
      <dgm:prSet presAssocID="{3FA89977-162C-4891-A28A-8FCE6C1DF471}" presName="descendantText" presStyleLbl="alignAccFollowNode1" presStyleIdx="2" presStyleCnt="4" custScaleX="92452">
        <dgm:presLayoutVars>
          <dgm:bulletEnabled val="1"/>
        </dgm:presLayoutVars>
      </dgm:prSet>
      <dgm:spPr/>
      <dgm:t>
        <a:bodyPr/>
        <a:lstStyle/>
        <a:p>
          <a:endParaRPr lang="el-GR"/>
        </a:p>
      </dgm:t>
    </dgm:pt>
    <dgm:pt modelId="{43BF57D1-2E36-4B85-9772-40E2BBE4F8EC}" type="pres">
      <dgm:prSet presAssocID="{D1D4176A-09CF-4CBA-A0E6-08FB1BFAC026}" presName="sp" presStyleCnt="0"/>
      <dgm:spPr/>
    </dgm:pt>
    <dgm:pt modelId="{8605095A-72A4-4DA6-A541-A07C3E36C9E0}" type="pres">
      <dgm:prSet presAssocID="{FE83C1E3-BB54-4430-BC56-B54F82A388DD}" presName="linNode" presStyleCnt="0"/>
      <dgm:spPr/>
    </dgm:pt>
    <dgm:pt modelId="{180CDFC7-FE4A-4AA0-BC8E-784E31EF7506}" type="pres">
      <dgm:prSet presAssocID="{FE83C1E3-BB54-4430-BC56-B54F82A388DD}" presName="parentText" presStyleLbl="node1" presStyleIdx="3" presStyleCnt="4" custScaleX="177023">
        <dgm:presLayoutVars>
          <dgm:chMax val="1"/>
          <dgm:bulletEnabled val="1"/>
        </dgm:presLayoutVars>
      </dgm:prSet>
      <dgm:spPr/>
      <dgm:t>
        <a:bodyPr/>
        <a:lstStyle/>
        <a:p>
          <a:endParaRPr lang="el-GR"/>
        </a:p>
      </dgm:t>
    </dgm:pt>
    <dgm:pt modelId="{0A42F20D-D75E-42A1-AA42-3B20188432BD}" type="pres">
      <dgm:prSet presAssocID="{FE83C1E3-BB54-4430-BC56-B54F82A388DD}" presName="descendantText" presStyleLbl="alignAccFollowNode1" presStyleIdx="3" presStyleCnt="4" custScaleX="85976" custLinFactNeighborX="1489" custLinFactNeighborY="-2155">
        <dgm:presLayoutVars>
          <dgm:bulletEnabled val="1"/>
        </dgm:presLayoutVars>
      </dgm:prSet>
      <dgm:spPr/>
      <dgm:t>
        <a:bodyPr/>
        <a:lstStyle/>
        <a:p>
          <a:endParaRPr lang="el-GR"/>
        </a:p>
      </dgm:t>
    </dgm:pt>
  </dgm:ptLst>
  <dgm:cxnLst>
    <dgm:cxn modelId="{A753B03D-0768-4182-AD60-43DE15B7FD35}" type="presOf" srcId="{0290080B-FE07-4113-A3DD-0628C7D08112}" destId="{5D5189F0-3910-4475-8B77-4E2A9E0A1B41}" srcOrd="0" destOrd="0" presId="urn:microsoft.com/office/officeart/2005/8/layout/vList5"/>
    <dgm:cxn modelId="{BF7489D4-8356-4A15-9F7B-8EC090C9B299}" type="presOf" srcId="{57E65D3C-6101-444E-82D5-4D5790D07AD4}" destId="{CC6AAE33-FD9B-4712-899A-D8888B6871AC}" srcOrd="0" destOrd="0" presId="urn:microsoft.com/office/officeart/2005/8/layout/vList5"/>
    <dgm:cxn modelId="{B3E8F943-F212-4879-B961-DC727145BD11}" srcId="{21292FCB-23C8-4E74-90B5-3D0B93BC7980}" destId="{FA36610D-E607-4A32-BB79-1355CA364EE6}" srcOrd="0" destOrd="0" parTransId="{B78E4FEF-9F38-4330-BBB4-4835C907C099}" sibTransId="{D8937887-2023-48C8-81DE-0F9A06BAEACF}"/>
    <dgm:cxn modelId="{0AA2C717-930B-4B63-B3EA-B2B6C08B1300}" type="presOf" srcId="{8C06B746-2240-4667-AB65-387DA47510A2}" destId="{B7F7AD20-82B4-464F-9705-AAF72AE0590B}" srcOrd="0" destOrd="0" presId="urn:microsoft.com/office/officeart/2005/8/layout/vList5"/>
    <dgm:cxn modelId="{D6A919B4-6A27-44CE-85CB-C9D746E4DAD7}" srcId="{0290080B-FE07-4113-A3DD-0628C7D08112}" destId="{21292FCB-23C8-4E74-90B5-3D0B93BC7980}" srcOrd="0" destOrd="0" parTransId="{A8B78941-DFA5-42D1-91D8-842913F87728}" sibTransId="{09C30332-B150-4332-8B7C-024A236F9EA1}"/>
    <dgm:cxn modelId="{D6F47F93-A780-4CC8-A46A-B980DB6F03CA}" type="presOf" srcId="{FE83C1E3-BB54-4430-BC56-B54F82A388DD}" destId="{180CDFC7-FE4A-4AA0-BC8E-784E31EF7506}" srcOrd="0" destOrd="0" presId="urn:microsoft.com/office/officeart/2005/8/layout/vList5"/>
    <dgm:cxn modelId="{C855B3DA-83E6-42AE-B1D9-4E6051F92404}" srcId="{0290080B-FE07-4113-A3DD-0628C7D08112}" destId="{3FA89977-162C-4891-A28A-8FCE6C1DF471}" srcOrd="2" destOrd="0" parTransId="{D015FA1F-EE3B-4116-AE9E-DDAD8650F8B9}" sibTransId="{D1D4176A-09CF-4CBA-A0E6-08FB1BFAC026}"/>
    <dgm:cxn modelId="{E0A66EAE-B7B6-45B7-89D5-445DA0B7C5A3}" type="presOf" srcId="{FA36610D-E607-4A32-BB79-1355CA364EE6}" destId="{67F208B3-646D-46EC-928F-87B0926595CE}" srcOrd="0" destOrd="0" presId="urn:microsoft.com/office/officeart/2005/8/layout/vList5"/>
    <dgm:cxn modelId="{F1D581B6-88EC-4F4E-8312-88AC77F1FC74}" srcId="{FE83C1E3-BB54-4430-BC56-B54F82A388DD}" destId="{38294CAF-09FB-4654-ACDD-8B7F7977EF3C}" srcOrd="0" destOrd="0" parTransId="{E37BDF48-394E-4280-8E26-917D32CE5112}" sibTransId="{AA1A43A8-8D1B-47A7-9949-90A133C78C20}"/>
    <dgm:cxn modelId="{8829C910-E18F-4A67-92F9-9C316304B9D1}" type="presOf" srcId="{21292FCB-23C8-4E74-90B5-3D0B93BC7980}" destId="{F4DC72CA-CBBB-4CDE-B943-B32C4B719A55}" srcOrd="0" destOrd="0" presId="urn:microsoft.com/office/officeart/2005/8/layout/vList5"/>
    <dgm:cxn modelId="{672E9403-B7D1-45A8-A0BF-799A544C61F8}" type="presOf" srcId="{F44FE976-DD18-4905-9B85-228638AD7447}" destId="{F7A3030B-0898-43F3-9F5D-B8DA233F15B8}" srcOrd="0" destOrd="0" presId="urn:microsoft.com/office/officeart/2005/8/layout/vList5"/>
    <dgm:cxn modelId="{96214A68-D153-499D-BE3E-B0B1C7948B45}" srcId="{0290080B-FE07-4113-A3DD-0628C7D08112}" destId="{8C06B746-2240-4667-AB65-387DA47510A2}" srcOrd="1" destOrd="0" parTransId="{8947ABA3-E499-4C9F-B7F4-332BBA0C4850}" sibTransId="{A72E8DB6-4A97-486A-BA46-2607501918C4}"/>
    <dgm:cxn modelId="{944A04DF-C6DE-4E0E-B2B8-976EE58DE02E}" srcId="{8C06B746-2240-4667-AB65-387DA47510A2}" destId="{F44FE976-DD18-4905-9B85-228638AD7447}" srcOrd="0" destOrd="0" parTransId="{94ADBF53-E8EC-4390-88E7-AAFEB836DC0E}" sibTransId="{291D8158-34BB-4379-ADCC-7A18E634B515}"/>
    <dgm:cxn modelId="{941A0BC7-6D2A-4D08-B847-662A498033B6}" type="presOf" srcId="{3FA89977-162C-4891-A28A-8FCE6C1DF471}" destId="{7AD368EC-B26B-4F15-A11D-1ADC4D57CBF4}" srcOrd="0" destOrd="0" presId="urn:microsoft.com/office/officeart/2005/8/layout/vList5"/>
    <dgm:cxn modelId="{D9A3AC91-AD25-4EBD-AF32-64E0D1216E2F}" type="presOf" srcId="{38294CAF-09FB-4654-ACDD-8B7F7977EF3C}" destId="{0A42F20D-D75E-42A1-AA42-3B20188432BD}" srcOrd="0" destOrd="0" presId="urn:microsoft.com/office/officeart/2005/8/layout/vList5"/>
    <dgm:cxn modelId="{B5558BF8-42B7-4449-B48A-926A5351CD5F}" srcId="{3FA89977-162C-4891-A28A-8FCE6C1DF471}" destId="{57E65D3C-6101-444E-82D5-4D5790D07AD4}" srcOrd="0" destOrd="0" parTransId="{6CB86864-1E47-4BEB-BC96-AB8D18D36225}" sibTransId="{B2FC9128-59A3-4B6B-8689-6EAA675DA2DD}"/>
    <dgm:cxn modelId="{F2902DD9-3148-4CFC-AB9A-519887F28733}" srcId="{0290080B-FE07-4113-A3DD-0628C7D08112}" destId="{FE83C1E3-BB54-4430-BC56-B54F82A388DD}" srcOrd="3" destOrd="0" parTransId="{336FE73C-912F-4F09-A1B4-0A951B6D763F}" sibTransId="{5B348D5E-7184-4430-A1F2-C0F86FCB0E21}"/>
    <dgm:cxn modelId="{F57C997D-A4E6-4AC8-8673-8A2973B6F486}" type="presParOf" srcId="{5D5189F0-3910-4475-8B77-4E2A9E0A1B41}" destId="{1237C4CB-CEB7-4AD9-AB49-4BC3F01BA68E}" srcOrd="0" destOrd="0" presId="urn:microsoft.com/office/officeart/2005/8/layout/vList5"/>
    <dgm:cxn modelId="{38168787-52C1-4B43-BCF7-6F2D5CC2ADB6}" type="presParOf" srcId="{1237C4CB-CEB7-4AD9-AB49-4BC3F01BA68E}" destId="{F4DC72CA-CBBB-4CDE-B943-B32C4B719A55}" srcOrd="0" destOrd="0" presId="urn:microsoft.com/office/officeart/2005/8/layout/vList5"/>
    <dgm:cxn modelId="{0857C4A2-7BC4-4865-B78B-8C4EBAB3885A}" type="presParOf" srcId="{1237C4CB-CEB7-4AD9-AB49-4BC3F01BA68E}" destId="{67F208B3-646D-46EC-928F-87B0926595CE}" srcOrd="1" destOrd="0" presId="urn:microsoft.com/office/officeart/2005/8/layout/vList5"/>
    <dgm:cxn modelId="{DFFFC618-9937-4E74-94AC-A8E14904464D}" type="presParOf" srcId="{5D5189F0-3910-4475-8B77-4E2A9E0A1B41}" destId="{9A36C425-1ED0-4CF2-87A9-549589C86817}" srcOrd="1" destOrd="0" presId="urn:microsoft.com/office/officeart/2005/8/layout/vList5"/>
    <dgm:cxn modelId="{5E2E435A-D970-4F11-A3F6-24B9D495B944}" type="presParOf" srcId="{5D5189F0-3910-4475-8B77-4E2A9E0A1B41}" destId="{5453BBB5-3A62-4123-9103-DDA1929464C9}" srcOrd="2" destOrd="0" presId="urn:microsoft.com/office/officeart/2005/8/layout/vList5"/>
    <dgm:cxn modelId="{4F3A67A8-9BD3-406B-A6EC-98750BE37327}" type="presParOf" srcId="{5453BBB5-3A62-4123-9103-DDA1929464C9}" destId="{B7F7AD20-82B4-464F-9705-AAF72AE0590B}" srcOrd="0" destOrd="0" presId="urn:microsoft.com/office/officeart/2005/8/layout/vList5"/>
    <dgm:cxn modelId="{479FCCB0-1990-4F02-B126-92C0C47E4886}" type="presParOf" srcId="{5453BBB5-3A62-4123-9103-DDA1929464C9}" destId="{F7A3030B-0898-43F3-9F5D-B8DA233F15B8}" srcOrd="1" destOrd="0" presId="urn:microsoft.com/office/officeart/2005/8/layout/vList5"/>
    <dgm:cxn modelId="{623AAAA3-D0BF-4EFF-80EB-7BBD416F2FDA}" type="presParOf" srcId="{5D5189F0-3910-4475-8B77-4E2A9E0A1B41}" destId="{78C9EAE5-EB2B-47D1-83E2-4F4CAD9FEC6C}" srcOrd="3" destOrd="0" presId="urn:microsoft.com/office/officeart/2005/8/layout/vList5"/>
    <dgm:cxn modelId="{5B628ED6-74ED-4096-8066-F72FD9A48905}" type="presParOf" srcId="{5D5189F0-3910-4475-8B77-4E2A9E0A1B41}" destId="{4BDB4D32-C45D-4F83-B835-44E4870E056C}" srcOrd="4" destOrd="0" presId="urn:microsoft.com/office/officeart/2005/8/layout/vList5"/>
    <dgm:cxn modelId="{E3D6FBC7-FB64-47FF-879F-7865C0EE9BAF}" type="presParOf" srcId="{4BDB4D32-C45D-4F83-B835-44E4870E056C}" destId="{7AD368EC-B26B-4F15-A11D-1ADC4D57CBF4}" srcOrd="0" destOrd="0" presId="urn:microsoft.com/office/officeart/2005/8/layout/vList5"/>
    <dgm:cxn modelId="{920C00CA-E124-4B24-86EB-1C7CA2F53DE5}" type="presParOf" srcId="{4BDB4D32-C45D-4F83-B835-44E4870E056C}" destId="{CC6AAE33-FD9B-4712-899A-D8888B6871AC}" srcOrd="1" destOrd="0" presId="urn:microsoft.com/office/officeart/2005/8/layout/vList5"/>
    <dgm:cxn modelId="{F59AB7B2-B41C-4EFE-9CE0-744E0E52018B}" type="presParOf" srcId="{5D5189F0-3910-4475-8B77-4E2A9E0A1B41}" destId="{43BF57D1-2E36-4B85-9772-40E2BBE4F8EC}" srcOrd="5" destOrd="0" presId="urn:microsoft.com/office/officeart/2005/8/layout/vList5"/>
    <dgm:cxn modelId="{1B99C2F5-DA90-4451-BDDE-9590EB82B0E0}" type="presParOf" srcId="{5D5189F0-3910-4475-8B77-4E2A9E0A1B41}" destId="{8605095A-72A4-4DA6-A541-A07C3E36C9E0}" srcOrd="6" destOrd="0" presId="urn:microsoft.com/office/officeart/2005/8/layout/vList5"/>
    <dgm:cxn modelId="{511CE2A7-699C-4AEC-A511-0CE9230182F5}" type="presParOf" srcId="{8605095A-72A4-4DA6-A541-A07C3E36C9E0}" destId="{180CDFC7-FE4A-4AA0-BC8E-784E31EF7506}" srcOrd="0" destOrd="0" presId="urn:microsoft.com/office/officeart/2005/8/layout/vList5"/>
    <dgm:cxn modelId="{025F3409-2B8B-4AD7-9B7D-41402EEA6A0E}" type="presParOf" srcId="{8605095A-72A4-4DA6-A541-A07C3E36C9E0}" destId="{0A42F20D-D75E-42A1-AA42-3B20188432BD}"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CC1A1-8CD9-4258-AE1B-582CA7957FD3}" type="doc">
      <dgm:prSet loTypeId="urn:microsoft.com/office/officeart/2005/8/layout/hProcess9" loCatId="process" qsTypeId="urn:microsoft.com/office/officeart/2005/8/quickstyle/simple1" qsCatId="simple" csTypeId="urn:microsoft.com/office/officeart/2005/8/colors/accent1_2" csCatId="accent1" phldr="1"/>
      <dgm:spPr/>
    </dgm:pt>
    <dgm:pt modelId="{13D6CBD5-4BEB-401A-B25B-99A3759B6966}">
      <dgm:prSet phldrT="[Κείμενο]" custT="1"/>
      <dgm:spPr>
        <a:solidFill>
          <a:schemeClr val="bg2">
            <a:lumMod val="25000"/>
          </a:schemeClr>
        </a:solidFill>
      </dgm:spPr>
      <dgm:t>
        <a:bodyPr/>
        <a:lstStyle/>
        <a:p>
          <a:r>
            <a:rPr lang="el-GR" sz="1400" b="1" dirty="0" smtClean="0">
              <a:latin typeface="Arial" pitchFamily="34" charset="0"/>
              <a:cs typeface="Arial" pitchFamily="34" charset="0"/>
            </a:rPr>
            <a:t>Έλεγχος Πληρότητας</a:t>
          </a:r>
        </a:p>
        <a:p>
          <a:r>
            <a:rPr lang="el-GR" sz="1100" b="1" dirty="0" smtClean="0">
              <a:latin typeface="Arial" pitchFamily="34" charset="0"/>
              <a:cs typeface="Arial" pitchFamily="34" charset="0"/>
            </a:rPr>
            <a:t>  </a:t>
          </a:r>
          <a:endParaRPr lang="el-GR" sz="900" b="1" dirty="0">
            <a:latin typeface="Arial" pitchFamily="34" charset="0"/>
            <a:cs typeface="Arial" pitchFamily="34" charset="0"/>
          </a:endParaRPr>
        </a:p>
      </dgm:t>
    </dgm:pt>
    <dgm:pt modelId="{21B619AE-5204-4AAD-A0A4-42D6B1EC69B5}" type="parTrans" cxnId="{913DAFEF-D68D-4A2B-A6CB-0C913DC511CF}">
      <dgm:prSet/>
      <dgm:spPr/>
      <dgm:t>
        <a:bodyPr/>
        <a:lstStyle/>
        <a:p>
          <a:endParaRPr lang="el-GR">
            <a:latin typeface="Arial" pitchFamily="34" charset="0"/>
            <a:cs typeface="Arial" pitchFamily="34" charset="0"/>
          </a:endParaRPr>
        </a:p>
      </dgm:t>
    </dgm:pt>
    <dgm:pt modelId="{5A7CBA78-7B97-4CAA-9C11-D4F9ED37278E}" type="sibTrans" cxnId="{913DAFEF-D68D-4A2B-A6CB-0C913DC511CF}">
      <dgm:prSet/>
      <dgm:spPr/>
      <dgm:t>
        <a:bodyPr/>
        <a:lstStyle/>
        <a:p>
          <a:endParaRPr lang="el-GR">
            <a:latin typeface="Arial" pitchFamily="34" charset="0"/>
            <a:cs typeface="Arial" pitchFamily="34" charset="0"/>
          </a:endParaRPr>
        </a:p>
      </dgm:t>
    </dgm:pt>
    <dgm:pt modelId="{7700F39A-C1A0-4345-AF53-AB7A036A8FA8}">
      <dgm:prSet phldrT="[Κείμενο]" custT="1"/>
      <dgm:spPr>
        <a:solidFill>
          <a:schemeClr val="accent3">
            <a:lumMod val="50000"/>
            <a:alpha val="99000"/>
          </a:schemeClr>
        </a:solidFill>
      </dgm:spPr>
      <dgm:t>
        <a:bodyPr/>
        <a:lstStyle/>
        <a:p>
          <a:r>
            <a:rPr lang="el-GR" sz="1200" b="1" dirty="0" smtClean="0">
              <a:latin typeface="Arial" pitchFamily="34" charset="0"/>
              <a:cs typeface="Arial" pitchFamily="34" charset="0"/>
            </a:rPr>
            <a:t>Αξιολόγηση εύλογου κόστους και δεικτών βαθμολογίας</a:t>
          </a:r>
        </a:p>
        <a:p>
          <a:r>
            <a:rPr lang="el-GR" sz="1200" b="1" dirty="0" smtClean="0">
              <a:latin typeface="Arial" pitchFamily="34" charset="0"/>
              <a:cs typeface="Arial" pitchFamily="34" charset="0"/>
            </a:rPr>
            <a:t> </a:t>
          </a:r>
          <a:endParaRPr lang="el-GR" sz="900" b="1" dirty="0">
            <a:latin typeface="Arial" pitchFamily="34" charset="0"/>
            <a:cs typeface="Arial" pitchFamily="34" charset="0"/>
          </a:endParaRPr>
        </a:p>
      </dgm:t>
    </dgm:pt>
    <dgm:pt modelId="{36A404FF-54AD-4CFA-95D3-F87C7DDA51A8}" type="parTrans" cxnId="{DB9A1C48-6E16-48FD-9E2F-F51FCC2B1ED5}">
      <dgm:prSet/>
      <dgm:spPr/>
      <dgm:t>
        <a:bodyPr/>
        <a:lstStyle/>
        <a:p>
          <a:endParaRPr lang="el-GR">
            <a:latin typeface="Arial" pitchFamily="34" charset="0"/>
            <a:cs typeface="Arial" pitchFamily="34" charset="0"/>
          </a:endParaRPr>
        </a:p>
      </dgm:t>
    </dgm:pt>
    <dgm:pt modelId="{05A9A917-B0B4-46FD-9BCF-EB751ECC677D}" type="sibTrans" cxnId="{DB9A1C48-6E16-48FD-9E2F-F51FCC2B1ED5}">
      <dgm:prSet/>
      <dgm:spPr/>
      <dgm:t>
        <a:bodyPr/>
        <a:lstStyle/>
        <a:p>
          <a:endParaRPr lang="el-GR">
            <a:latin typeface="Arial" pitchFamily="34" charset="0"/>
            <a:cs typeface="Arial" pitchFamily="34" charset="0"/>
          </a:endParaRPr>
        </a:p>
      </dgm:t>
    </dgm:pt>
    <dgm:pt modelId="{F130CF87-045E-4ACC-865A-85C40341C2C2}">
      <dgm:prSet phldrT="[Κείμενο]" custT="1"/>
      <dgm:spPr>
        <a:solidFill>
          <a:schemeClr val="bg2">
            <a:lumMod val="25000"/>
          </a:schemeClr>
        </a:solidFill>
      </dgm:spPr>
      <dgm:t>
        <a:bodyPr/>
        <a:lstStyle/>
        <a:p>
          <a:r>
            <a:rPr lang="el-GR" sz="1200" b="1" dirty="0" smtClean="0">
              <a:latin typeface="Arial" pitchFamily="34" charset="0"/>
              <a:cs typeface="Arial" pitchFamily="34" charset="0"/>
            </a:rPr>
            <a:t>Βαθμολογική Κατάταξη επενδυτικών σχεδίων  </a:t>
          </a:r>
          <a:r>
            <a:rPr lang="el-GR" sz="1200" b="0" dirty="0" smtClean="0">
              <a:latin typeface="Arial" pitchFamily="34" charset="0"/>
              <a:cs typeface="Arial" pitchFamily="34" charset="0"/>
            </a:rPr>
            <a:t>(προσωρινός πίνακας κατάταξης </a:t>
          </a:r>
          <a:r>
            <a:rPr lang="el-GR" sz="1200" b="0" dirty="0" smtClean="0">
              <a:latin typeface="Arial" pitchFamily="34" charset="0"/>
              <a:cs typeface="Arial" pitchFamily="34" charset="0"/>
              <a:sym typeface="Wingdings" pitchFamily="2" charset="2"/>
            </a:rPr>
            <a:t> </a:t>
          </a:r>
          <a:r>
            <a:rPr lang="el-GR" sz="1200" b="0" dirty="0" smtClean="0">
              <a:latin typeface="Arial" pitchFamily="34" charset="0"/>
              <a:cs typeface="Arial" pitchFamily="34" charset="0"/>
            </a:rPr>
            <a:t>ενστάσεις </a:t>
          </a:r>
          <a:r>
            <a:rPr lang="el-GR" sz="1200" b="0" dirty="0" smtClean="0">
              <a:latin typeface="Arial" pitchFamily="34" charset="0"/>
              <a:cs typeface="Arial" pitchFamily="34" charset="0"/>
              <a:sym typeface="Wingdings" pitchFamily="2" charset="2"/>
            </a:rPr>
            <a:t> οριστικός πίνακας κατάταξης)</a:t>
          </a:r>
          <a:endParaRPr lang="el-GR" sz="1200" b="0" dirty="0" smtClean="0">
            <a:latin typeface="Arial" pitchFamily="34" charset="0"/>
            <a:cs typeface="Arial" pitchFamily="34" charset="0"/>
          </a:endParaRPr>
        </a:p>
      </dgm:t>
    </dgm:pt>
    <dgm:pt modelId="{412AA2FB-F8E7-4318-A848-DE30CDE2C76B}" type="parTrans" cxnId="{7765C04D-4C37-4422-8CF1-D5C7A6CD41AD}">
      <dgm:prSet/>
      <dgm:spPr/>
      <dgm:t>
        <a:bodyPr/>
        <a:lstStyle/>
        <a:p>
          <a:endParaRPr lang="el-GR">
            <a:latin typeface="Arial" pitchFamily="34" charset="0"/>
            <a:cs typeface="Arial" pitchFamily="34" charset="0"/>
          </a:endParaRPr>
        </a:p>
      </dgm:t>
    </dgm:pt>
    <dgm:pt modelId="{A1958B0B-480B-4AB7-93B2-D78DBCBBF7E5}" type="sibTrans" cxnId="{7765C04D-4C37-4422-8CF1-D5C7A6CD41AD}">
      <dgm:prSet/>
      <dgm:spPr/>
      <dgm:t>
        <a:bodyPr/>
        <a:lstStyle/>
        <a:p>
          <a:endParaRPr lang="el-GR">
            <a:latin typeface="Arial" pitchFamily="34" charset="0"/>
            <a:cs typeface="Arial" pitchFamily="34" charset="0"/>
          </a:endParaRPr>
        </a:p>
      </dgm:t>
    </dgm:pt>
    <dgm:pt modelId="{FDFD1441-56C7-4231-BF1B-E1C95FF1A5D2}">
      <dgm:prSet phldrT="[Κείμενο]" custT="1"/>
      <dgm:spPr>
        <a:solidFill>
          <a:schemeClr val="bg2">
            <a:lumMod val="25000"/>
          </a:schemeClr>
        </a:solidFill>
      </dgm:spPr>
      <dgm:t>
        <a:bodyPr/>
        <a:lstStyle/>
        <a:p>
          <a:r>
            <a:rPr lang="el-GR" sz="1200" b="1" dirty="0" smtClean="0">
              <a:latin typeface="Arial" pitchFamily="34" charset="0"/>
              <a:cs typeface="Arial" pitchFamily="34" charset="0"/>
            </a:rPr>
            <a:t>Έκδοση εγκριτικής ή απορριπτικής απόφασης υπαγωγής του επενδυτικού σχεδίου  </a:t>
          </a:r>
        </a:p>
      </dgm:t>
    </dgm:pt>
    <dgm:pt modelId="{76128C2E-28D2-4209-9418-A16738C3CDBD}" type="parTrans" cxnId="{3E7FEAB3-08EA-484F-AD3A-6344AADFEB76}">
      <dgm:prSet/>
      <dgm:spPr/>
      <dgm:t>
        <a:bodyPr/>
        <a:lstStyle/>
        <a:p>
          <a:endParaRPr lang="el-GR">
            <a:latin typeface="Arial" pitchFamily="34" charset="0"/>
            <a:cs typeface="Arial" pitchFamily="34" charset="0"/>
          </a:endParaRPr>
        </a:p>
      </dgm:t>
    </dgm:pt>
    <dgm:pt modelId="{28665600-2875-464F-9E20-9AA2EE61579C}" type="sibTrans" cxnId="{3E7FEAB3-08EA-484F-AD3A-6344AADFEB76}">
      <dgm:prSet/>
      <dgm:spPr/>
      <dgm:t>
        <a:bodyPr/>
        <a:lstStyle/>
        <a:p>
          <a:endParaRPr lang="el-GR">
            <a:latin typeface="Arial" pitchFamily="34" charset="0"/>
            <a:cs typeface="Arial" pitchFamily="34" charset="0"/>
          </a:endParaRPr>
        </a:p>
      </dgm:t>
    </dgm:pt>
    <dgm:pt modelId="{87BFB423-25C8-4D88-A996-5B76D5A37654}">
      <dgm:prSet phldrT="[Κείμενο]" custT="1"/>
      <dgm:spPr>
        <a:solidFill>
          <a:schemeClr val="accent3">
            <a:lumMod val="50000"/>
            <a:alpha val="99000"/>
          </a:schemeClr>
        </a:solidFill>
      </dgm:spPr>
      <dgm:t>
        <a:bodyPr/>
        <a:lstStyle/>
        <a:p>
          <a:r>
            <a:rPr lang="el-GR" sz="1400" b="1" dirty="0" smtClean="0">
              <a:latin typeface="Arial" pitchFamily="34" charset="0"/>
              <a:cs typeface="Arial" pitchFamily="34" charset="0"/>
            </a:rPr>
            <a:t>Έλεγχος Νομιμότητας</a:t>
          </a:r>
        </a:p>
        <a:p>
          <a:r>
            <a:rPr lang="el-GR" sz="1200" b="1" dirty="0" smtClean="0">
              <a:latin typeface="Arial" pitchFamily="34" charset="0"/>
              <a:cs typeface="Arial" pitchFamily="34" charset="0"/>
            </a:rPr>
            <a:t> </a:t>
          </a:r>
          <a:endParaRPr lang="el-GR" sz="900" b="1" dirty="0">
            <a:latin typeface="Arial" pitchFamily="34" charset="0"/>
            <a:cs typeface="Arial" pitchFamily="34" charset="0"/>
          </a:endParaRPr>
        </a:p>
      </dgm:t>
    </dgm:pt>
    <dgm:pt modelId="{D00399F0-CE9D-4EC9-AB58-2F3DBAEA06B2}" type="parTrans" cxnId="{057C4203-9A17-4335-B3D2-62DDB7359DA8}">
      <dgm:prSet/>
      <dgm:spPr/>
      <dgm:t>
        <a:bodyPr/>
        <a:lstStyle/>
        <a:p>
          <a:endParaRPr lang="el-GR"/>
        </a:p>
      </dgm:t>
    </dgm:pt>
    <dgm:pt modelId="{A4E52D0F-0825-4C82-A28D-D90421D5115B}" type="sibTrans" cxnId="{057C4203-9A17-4335-B3D2-62DDB7359DA8}">
      <dgm:prSet/>
      <dgm:spPr/>
      <dgm:t>
        <a:bodyPr/>
        <a:lstStyle/>
        <a:p>
          <a:endParaRPr lang="el-GR"/>
        </a:p>
      </dgm:t>
    </dgm:pt>
    <dgm:pt modelId="{06E8A8D1-04FC-49EE-B058-65E063845F30}">
      <dgm:prSet phldrT="[Κείμενο]"/>
      <dgm:spPr>
        <a:solidFill>
          <a:schemeClr val="bg2">
            <a:lumMod val="25000"/>
          </a:schemeClr>
        </a:solidFill>
      </dgm:spPr>
      <dgm:t>
        <a:bodyPr/>
        <a:lstStyle/>
        <a:p>
          <a:r>
            <a:rPr lang="el-GR" b="1" dirty="0" smtClean="0">
              <a:latin typeface="Arial" pitchFamily="34" charset="0"/>
              <a:cs typeface="Arial" pitchFamily="34" charset="0"/>
            </a:rPr>
            <a:t>Επιτροπή  αξιολόγησης </a:t>
          </a:r>
        </a:p>
        <a:p>
          <a:endParaRPr lang="el-GR" b="1" dirty="0">
            <a:latin typeface="Arial" pitchFamily="34" charset="0"/>
            <a:cs typeface="Arial" pitchFamily="34" charset="0"/>
          </a:endParaRPr>
        </a:p>
      </dgm:t>
    </dgm:pt>
    <dgm:pt modelId="{FC4A8801-1875-46E6-AD6B-EEA79E79A1D0}" type="parTrans" cxnId="{B31AED9A-4253-4DE9-B8D3-1DC5F67AE24A}">
      <dgm:prSet/>
      <dgm:spPr/>
      <dgm:t>
        <a:bodyPr/>
        <a:lstStyle/>
        <a:p>
          <a:endParaRPr lang="el-GR"/>
        </a:p>
      </dgm:t>
    </dgm:pt>
    <dgm:pt modelId="{6D182B0D-B6F6-4DFC-933E-54639B930989}" type="sibTrans" cxnId="{B31AED9A-4253-4DE9-B8D3-1DC5F67AE24A}">
      <dgm:prSet/>
      <dgm:spPr/>
      <dgm:t>
        <a:bodyPr/>
        <a:lstStyle/>
        <a:p>
          <a:endParaRPr lang="el-GR"/>
        </a:p>
      </dgm:t>
    </dgm:pt>
    <dgm:pt modelId="{931D843A-2A86-45C2-B946-4572283AAC9A}" type="pres">
      <dgm:prSet presAssocID="{4AACC1A1-8CD9-4258-AE1B-582CA7957FD3}" presName="CompostProcess" presStyleCnt="0">
        <dgm:presLayoutVars>
          <dgm:dir/>
          <dgm:resizeHandles val="exact"/>
        </dgm:presLayoutVars>
      </dgm:prSet>
      <dgm:spPr/>
    </dgm:pt>
    <dgm:pt modelId="{5323629E-5C4C-48DA-B86A-88596144EEB0}" type="pres">
      <dgm:prSet presAssocID="{4AACC1A1-8CD9-4258-AE1B-582CA7957FD3}" presName="arrow" presStyleLbl="bgShp" presStyleIdx="0" presStyleCnt="1" custLinFactNeighborX="1872" custLinFactNeighborY="10547"/>
      <dgm:spPr/>
    </dgm:pt>
    <dgm:pt modelId="{EB858453-D222-4636-BC42-02E4366E98AC}" type="pres">
      <dgm:prSet presAssocID="{4AACC1A1-8CD9-4258-AE1B-582CA7957FD3}" presName="linearProcess" presStyleCnt="0"/>
      <dgm:spPr/>
    </dgm:pt>
    <dgm:pt modelId="{B6017EC6-A48D-44ED-BDD9-B367A9569C90}" type="pres">
      <dgm:prSet presAssocID="{13D6CBD5-4BEB-401A-B25B-99A3759B6966}" presName="textNode" presStyleLbl="node1" presStyleIdx="0" presStyleCnt="6" custScaleX="90752" custScaleY="129630">
        <dgm:presLayoutVars>
          <dgm:bulletEnabled val="1"/>
        </dgm:presLayoutVars>
      </dgm:prSet>
      <dgm:spPr/>
      <dgm:t>
        <a:bodyPr/>
        <a:lstStyle/>
        <a:p>
          <a:endParaRPr lang="el-GR"/>
        </a:p>
      </dgm:t>
    </dgm:pt>
    <dgm:pt modelId="{D956A4E2-A3B7-4B67-87BE-EDC97D071C8E}" type="pres">
      <dgm:prSet presAssocID="{5A7CBA78-7B97-4CAA-9C11-D4F9ED37278E}" presName="sibTrans" presStyleCnt="0"/>
      <dgm:spPr/>
    </dgm:pt>
    <dgm:pt modelId="{A12A9444-5167-46D3-AE62-3CCBBB1B03F1}" type="pres">
      <dgm:prSet presAssocID="{87BFB423-25C8-4D88-A996-5B76D5A37654}" presName="textNode" presStyleLbl="node1" presStyleIdx="1" presStyleCnt="6" custScaleX="97258" custScaleY="129630">
        <dgm:presLayoutVars>
          <dgm:bulletEnabled val="1"/>
        </dgm:presLayoutVars>
      </dgm:prSet>
      <dgm:spPr/>
      <dgm:t>
        <a:bodyPr/>
        <a:lstStyle/>
        <a:p>
          <a:endParaRPr lang="el-GR"/>
        </a:p>
      </dgm:t>
    </dgm:pt>
    <dgm:pt modelId="{AA752114-FCAC-4411-AC48-0BC49962C0AB}" type="pres">
      <dgm:prSet presAssocID="{A4E52D0F-0825-4C82-A28D-D90421D5115B}" presName="sibTrans" presStyleCnt="0"/>
      <dgm:spPr/>
    </dgm:pt>
    <dgm:pt modelId="{7F516ED2-3ADD-4ECF-A6D4-597C5DB3D871}" type="pres">
      <dgm:prSet presAssocID="{7700F39A-C1A0-4345-AF53-AB7A036A8FA8}" presName="textNode" presStyleLbl="node1" presStyleIdx="2" presStyleCnt="6" custScaleX="89909" custScaleY="129630">
        <dgm:presLayoutVars>
          <dgm:bulletEnabled val="1"/>
        </dgm:presLayoutVars>
      </dgm:prSet>
      <dgm:spPr/>
      <dgm:t>
        <a:bodyPr/>
        <a:lstStyle/>
        <a:p>
          <a:endParaRPr lang="el-GR"/>
        </a:p>
      </dgm:t>
    </dgm:pt>
    <dgm:pt modelId="{342EBADD-88D7-4D34-901D-BD193B513DFB}" type="pres">
      <dgm:prSet presAssocID="{05A9A917-B0B4-46FD-9BCF-EB751ECC677D}" presName="sibTrans" presStyleCnt="0"/>
      <dgm:spPr/>
    </dgm:pt>
    <dgm:pt modelId="{41B3213E-B74B-49D0-B276-62A432740E5B}" type="pres">
      <dgm:prSet presAssocID="{06E8A8D1-04FC-49EE-B058-65E063845F30}" presName="textNode" presStyleLbl="node1" presStyleIdx="3" presStyleCnt="6" custScaleX="87001" custScaleY="120370">
        <dgm:presLayoutVars>
          <dgm:bulletEnabled val="1"/>
        </dgm:presLayoutVars>
      </dgm:prSet>
      <dgm:spPr/>
      <dgm:t>
        <a:bodyPr/>
        <a:lstStyle/>
        <a:p>
          <a:endParaRPr lang="el-GR"/>
        </a:p>
      </dgm:t>
    </dgm:pt>
    <dgm:pt modelId="{2AC34D29-FB07-4977-BBC8-BA7D6168A50F}" type="pres">
      <dgm:prSet presAssocID="{6D182B0D-B6F6-4DFC-933E-54639B930989}" presName="sibTrans" presStyleCnt="0"/>
      <dgm:spPr/>
    </dgm:pt>
    <dgm:pt modelId="{775B2D5C-6B84-42C3-A27A-7948386078A7}" type="pres">
      <dgm:prSet presAssocID="{F130CF87-045E-4ACC-865A-85C40341C2C2}" presName="textNode" presStyleLbl="node1" presStyleIdx="4" presStyleCnt="6" custScaleY="120370">
        <dgm:presLayoutVars>
          <dgm:bulletEnabled val="1"/>
        </dgm:presLayoutVars>
      </dgm:prSet>
      <dgm:spPr/>
      <dgm:t>
        <a:bodyPr/>
        <a:lstStyle/>
        <a:p>
          <a:endParaRPr lang="el-GR"/>
        </a:p>
      </dgm:t>
    </dgm:pt>
    <dgm:pt modelId="{C86FC667-DF04-4FF3-9D3F-147F4940A8B2}" type="pres">
      <dgm:prSet presAssocID="{A1958B0B-480B-4AB7-93B2-D78DBCBBF7E5}" presName="sibTrans" presStyleCnt="0"/>
      <dgm:spPr/>
    </dgm:pt>
    <dgm:pt modelId="{2FE1E9EF-C0EF-4F91-8F10-231854862E5B}" type="pres">
      <dgm:prSet presAssocID="{FDFD1441-56C7-4231-BF1B-E1C95FF1A5D2}" presName="textNode" presStyleLbl="node1" presStyleIdx="5" presStyleCnt="6" custScaleY="120370">
        <dgm:presLayoutVars>
          <dgm:bulletEnabled val="1"/>
        </dgm:presLayoutVars>
      </dgm:prSet>
      <dgm:spPr/>
      <dgm:t>
        <a:bodyPr/>
        <a:lstStyle/>
        <a:p>
          <a:endParaRPr lang="el-GR"/>
        </a:p>
      </dgm:t>
    </dgm:pt>
  </dgm:ptLst>
  <dgm:cxnLst>
    <dgm:cxn modelId="{6D02AD27-7A27-40B2-854B-5942B88F30E4}" type="presOf" srcId="{FDFD1441-56C7-4231-BF1B-E1C95FF1A5D2}" destId="{2FE1E9EF-C0EF-4F91-8F10-231854862E5B}" srcOrd="0" destOrd="0" presId="urn:microsoft.com/office/officeart/2005/8/layout/hProcess9"/>
    <dgm:cxn modelId="{057C4203-9A17-4335-B3D2-62DDB7359DA8}" srcId="{4AACC1A1-8CD9-4258-AE1B-582CA7957FD3}" destId="{87BFB423-25C8-4D88-A996-5B76D5A37654}" srcOrd="1" destOrd="0" parTransId="{D00399F0-CE9D-4EC9-AB58-2F3DBAEA06B2}" sibTransId="{A4E52D0F-0825-4C82-A28D-D90421D5115B}"/>
    <dgm:cxn modelId="{DB9A1C48-6E16-48FD-9E2F-F51FCC2B1ED5}" srcId="{4AACC1A1-8CD9-4258-AE1B-582CA7957FD3}" destId="{7700F39A-C1A0-4345-AF53-AB7A036A8FA8}" srcOrd="2" destOrd="0" parTransId="{36A404FF-54AD-4CFA-95D3-F87C7DDA51A8}" sibTransId="{05A9A917-B0B4-46FD-9BCF-EB751ECC677D}"/>
    <dgm:cxn modelId="{FF43733C-C499-4CF5-B88F-9CFA02EC1832}" type="presOf" srcId="{87BFB423-25C8-4D88-A996-5B76D5A37654}" destId="{A12A9444-5167-46D3-AE62-3CCBBB1B03F1}" srcOrd="0" destOrd="0" presId="urn:microsoft.com/office/officeart/2005/8/layout/hProcess9"/>
    <dgm:cxn modelId="{6BA31FCB-AFC8-4DDB-B68E-7C93A66D93F7}" type="presOf" srcId="{13D6CBD5-4BEB-401A-B25B-99A3759B6966}" destId="{B6017EC6-A48D-44ED-BDD9-B367A9569C90}" srcOrd="0" destOrd="0" presId="urn:microsoft.com/office/officeart/2005/8/layout/hProcess9"/>
    <dgm:cxn modelId="{913DAFEF-D68D-4A2B-A6CB-0C913DC511CF}" srcId="{4AACC1A1-8CD9-4258-AE1B-582CA7957FD3}" destId="{13D6CBD5-4BEB-401A-B25B-99A3759B6966}" srcOrd="0" destOrd="0" parTransId="{21B619AE-5204-4AAD-A0A4-42D6B1EC69B5}" sibTransId="{5A7CBA78-7B97-4CAA-9C11-D4F9ED37278E}"/>
    <dgm:cxn modelId="{0DB9BEB6-5B94-48C5-A302-CEC4E323F569}" type="presOf" srcId="{06E8A8D1-04FC-49EE-B058-65E063845F30}" destId="{41B3213E-B74B-49D0-B276-62A432740E5B}" srcOrd="0" destOrd="0" presId="urn:microsoft.com/office/officeart/2005/8/layout/hProcess9"/>
    <dgm:cxn modelId="{155CA02F-3782-489B-9417-F9DC988231F3}" type="presOf" srcId="{F130CF87-045E-4ACC-865A-85C40341C2C2}" destId="{775B2D5C-6B84-42C3-A27A-7948386078A7}" srcOrd="0" destOrd="0" presId="urn:microsoft.com/office/officeart/2005/8/layout/hProcess9"/>
    <dgm:cxn modelId="{7765C04D-4C37-4422-8CF1-D5C7A6CD41AD}" srcId="{4AACC1A1-8CD9-4258-AE1B-582CA7957FD3}" destId="{F130CF87-045E-4ACC-865A-85C40341C2C2}" srcOrd="4" destOrd="0" parTransId="{412AA2FB-F8E7-4318-A848-DE30CDE2C76B}" sibTransId="{A1958B0B-480B-4AB7-93B2-D78DBCBBF7E5}"/>
    <dgm:cxn modelId="{3E7FEAB3-08EA-484F-AD3A-6344AADFEB76}" srcId="{4AACC1A1-8CD9-4258-AE1B-582CA7957FD3}" destId="{FDFD1441-56C7-4231-BF1B-E1C95FF1A5D2}" srcOrd="5" destOrd="0" parTransId="{76128C2E-28D2-4209-9418-A16738C3CDBD}" sibTransId="{28665600-2875-464F-9E20-9AA2EE61579C}"/>
    <dgm:cxn modelId="{BDF9A055-511D-48D4-865C-A7097DB9E99C}" type="presOf" srcId="{4AACC1A1-8CD9-4258-AE1B-582CA7957FD3}" destId="{931D843A-2A86-45C2-B946-4572283AAC9A}" srcOrd="0" destOrd="0" presId="urn:microsoft.com/office/officeart/2005/8/layout/hProcess9"/>
    <dgm:cxn modelId="{849E5729-4C60-4045-8C35-67E67706B543}" type="presOf" srcId="{7700F39A-C1A0-4345-AF53-AB7A036A8FA8}" destId="{7F516ED2-3ADD-4ECF-A6D4-597C5DB3D871}" srcOrd="0" destOrd="0" presId="urn:microsoft.com/office/officeart/2005/8/layout/hProcess9"/>
    <dgm:cxn modelId="{B31AED9A-4253-4DE9-B8D3-1DC5F67AE24A}" srcId="{4AACC1A1-8CD9-4258-AE1B-582CA7957FD3}" destId="{06E8A8D1-04FC-49EE-B058-65E063845F30}" srcOrd="3" destOrd="0" parTransId="{FC4A8801-1875-46E6-AD6B-EEA79E79A1D0}" sibTransId="{6D182B0D-B6F6-4DFC-933E-54639B930989}"/>
    <dgm:cxn modelId="{FF1E6575-DAEE-4459-AD41-BD52464686EF}" type="presParOf" srcId="{931D843A-2A86-45C2-B946-4572283AAC9A}" destId="{5323629E-5C4C-48DA-B86A-88596144EEB0}" srcOrd="0" destOrd="0" presId="urn:microsoft.com/office/officeart/2005/8/layout/hProcess9"/>
    <dgm:cxn modelId="{F37A7CCB-60E4-492E-9B36-D6C2BD9E1EE4}" type="presParOf" srcId="{931D843A-2A86-45C2-B946-4572283AAC9A}" destId="{EB858453-D222-4636-BC42-02E4366E98AC}" srcOrd="1" destOrd="0" presId="urn:microsoft.com/office/officeart/2005/8/layout/hProcess9"/>
    <dgm:cxn modelId="{BCDB29D8-27A7-4DFB-BE50-AC7855467F14}" type="presParOf" srcId="{EB858453-D222-4636-BC42-02E4366E98AC}" destId="{B6017EC6-A48D-44ED-BDD9-B367A9569C90}" srcOrd="0" destOrd="0" presId="urn:microsoft.com/office/officeart/2005/8/layout/hProcess9"/>
    <dgm:cxn modelId="{BD3FF3C3-AF42-414C-99C1-AAA847D71BAD}" type="presParOf" srcId="{EB858453-D222-4636-BC42-02E4366E98AC}" destId="{D956A4E2-A3B7-4B67-87BE-EDC97D071C8E}" srcOrd="1" destOrd="0" presId="urn:microsoft.com/office/officeart/2005/8/layout/hProcess9"/>
    <dgm:cxn modelId="{49828A85-6067-4187-9226-93DAA15DE4A8}" type="presParOf" srcId="{EB858453-D222-4636-BC42-02E4366E98AC}" destId="{A12A9444-5167-46D3-AE62-3CCBBB1B03F1}" srcOrd="2" destOrd="0" presId="urn:microsoft.com/office/officeart/2005/8/layout/hProcess9"/>
    <dgm:cxn modelId="{B81D901B-280C-4E04-AD14-42171B974B94}" type="presParOf" srcId="{EB858453-D222-4636-BC42-02E4366E98AC}" destId="{AA752114-FCAC-4411-AC48-0BC49962C0AB}" srcOrd="3" destOrd="0" presId="urn:microsoft.com/office/officeart/2005/8/layout/hProcess9"/>
    <dgm:cxn modelId="{5078CF52-22B7-4EDB-847E-89D53C9FF48B}" type="presParOf" srcId="{EB858453-D222-4636-BC42-02E4366E98AC}" destId="{7F516ED2-3ADD-4ECF-A6D4-597C5DB3D871}" srcOrd="4" destOrd="0" presId="urn:microsoft.com/office/officeart/2005/8/layout/hProcess9"/>
    <dgm:cxn modelId="{7AE35329-25D4-4A8C-B7A9-A494926DBB53}" type="presParOf" srcId="{EB858453-D222-4636-BC42-02E4366E98AC}" destId="{342EBADD-88D7-4D34-901D-BD193B513DFB}" srcOrd="5" destOrd="0" presId="urn:microsoft.com/office/officeart/2005/8/layout/hProcess9"/>
    <dgm:cxn modelId="{CD5A4EC0-588E-4E4F-9302-77A83A0C364C}" type="presParOf" srcId="{EB858453-D222-4636-BC42-02E4366E98AC}" destId="{41B3213E-B74B-49D0-B276-62A432740E5B}" srcOrd="6" destOrd="0" presId="urn:microsoft.com/office/officeart/2005/8/layout/hProcess9"/>
    <dgm:cxn modelId="{54E7C088-F17A-4459-B54A-541C231973D3}" type="presParOf" srcId="{EB858453-D222-4636-BC42-02E4366E98AC}" destId="{2AC34D29-FB07-4977-BBC8-BA7D6168A50F}" srcOrd="7" destOrd="0" presId="urn:microsoft.com/office/officeart/2005/8/layout/hProcess9"/>
    <dgm:cxn modelId="{D75A7A8F-81F8-41A3-B9F2-26144471D056}" type="presParOf" srcId="{EB858453-D222-4636-BC42-02E4366E98AC}" destId="{775B2D5C-6B84-42C3-A27A-7948386078A7}" srcOrd="8" destOrd="0" presId="urn:microsoft.com/office/officeart/2005/8/layout/hProcess9"/>
    <dgm:cxn modelId="{17084FD9-A176-4D71-BFED-FDCFD96823E4}" type="presParOf" srcId="{EB858453-D222-4636-BC42-02E4366E98AC}" destId="{C86FC667-DF04-4FF3-9D3F-147F4940A8B2}" srcOrd="9" destOrd="0" presId="urn:microsoft.com/office/officeart/2005/8/layout/hProcess9"/>
    <dgm:cxn modelId="{D6E1FECD-E1DF-44C7-988E-6B661F69FCB9}" type="presParOf" srcId="{EB858453-D222-4636-BC42-02E4366E98AC}" destId="{2FE1E9EF-C0EF-4F91-8F10-231854862E5B}"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14B9B-38A4-492C-941F-818D691D3F2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9148E94F-01E5-4BEA-AA9E-3ACC2C6D0D91}">
      <dgm:prSet phldrT="[Κείμενο]" custT="1"/>
      <dgm:spPr/>
      <dgm:t>
        <a:bodyPr/>
        <a:lstStyle/>
        <a:p>
          <a:r>
            <a:rPr lang="el-GR" sz="1200" baseline="0" dirty="0" smtClean="0">
              <a:latin typeface="Arial" pitchFamily="34" charset="0"/>
            </a:rPr>
            <a:t>Έλεγχος δικαιολογητικών και προϋποθέσεων νομιμότητας </a:t>
          </a:r>
          <a:endParaRPr lang="el-GR" sz="1200" baseline="0" dirty="0">
            <a:latin typeface="Arial" pitchFamily="34" charset="0"/>
          </a:endParaRPr>
        </a:p>
      </dgm:t>
    </dgm:pt>
    <dgm:pt modelId="{79242052-56A9-47D2-926F-85EBA1A9194C}" type="parTrans" cxnId="{5D487ACB-CFB9-4F61-80AD-B319FA4A5C4D}">
      <dgm:prSet/>
      <dgm:spPr/>
      <dgm:t>
        <a:bodyPr/>
        <a:lstStyle/>
        <a:p>
          <a:endParaRPr lang="el-GR"/>
        </a:p>
      </dgm:t>
    </dgm:pt>
    <dgm:pt modelId="{E5EEE138-D52B-4DEF-930C-FB74F61C3E05}" type="sibTrans" cxnId="{5D487ACB-CFB9-4F61-80AD-B319FA4A5C4D}">
      <dgm:prSet/>
      <dgm:spPr/>
      <dgm:t>
        <a:bodyPr/>
        <a:lstStyle/>
        <a:p>
          <a:endParaRPr lang="el-GR"/>
        </a:p>
      </dgm:t>
    </dgm:pt>
    <dgm:pt modelId="{3AD6284C-C822-4BF5-94D5-332482581FEA}">
      <dgm:prSet phldrT="[Κείμενο]" custT="1"/>
      <dgm:spPr/>
      <dgm:t>
        <a:bodyPr/>
        <a:lstStyle/>
        <a:p>
          <a:r>
            <a:rPr lang="el-GR" sz="1400" baseline="0" dirty="0" smtClean="0">
              <a:latin typeface="Arial" pitchFamily="34" charset="0"/>
            </a:rPr>
            <a:t>Έλεγχος Τεκμηρίωσης </a:t>
          </a:r>
          <a:endParaRPr lang="el-GR" sz="1400" baseline="0" dirty="0">
            <a:latin typeface="Arial" pitchFamily="34" charset="0"/>
          </a:endParaRPr>
        </a:p>
      </dgm:t>
    </dgm:pt>
    <dgm:pt modelId="{286A965A-200E-4954-B97E-3CB7032F9A6F}" type="parTrans" cxnId="{DE3C80E4-A322-4B87-AFA8-903768A02EB8}">
      <dgm:prSet/>
      <dgm:spPr/>
      <dgm:t>
        <a:bodyPr/>
        <a:lstStyle/>
        <a:p>
          <a:endParaRPr lang="el-GR"/>
        </a:p>
      </dgm:t>
    </dgm:pt>
    <dgm:pt modelId="{188B10FC-376A-4EC2-9192-4A414BF0263E}" type="sibTrans" cxnId="{DE3C80E4-A322-4B87-AFA8-903768A02EB8}">
      <dgm:prSet/>
      <dgm:spPr/>
      <dgm:t>
        <a:bodyPr/>
        <a:lstStyle/>
        <a:p>
          <a:endParaRPr lang="el-GR"/>
        </a:p>
      </dgm:t>
    </dgm:pt>
    <dgm:pt modelId="{3F1F93E2-60AD-43DE-B379-3F6E0FF57135}">
      <dgm:prSet phldrT="[Κείμενο]" custT="1"/>
      <dgm:spPr/>
      <dgm:t>
        <a:bodyPr/>
        <a:lstStyle/>
        <a:p>
          <a:r>
            <a:rPr lang="el-GR" sz="1200" baseline="0" dirty="0" smtClean="0">
              <a:latin typeface="Arial" pitchFamily="34" charset="0"/>
            </a:rPr>
            <a:t>Έλεγχος Δαπανών και δυνατότητα χρηματοδότησης </a:t>
          </a:r>
          <a:endParaRPr lang="el-GR" sz="1200" baseline="0" dirty="0">
            <a:latin typeface="Arial" pitchFamily="34" charset="0"/>
          </a:endParaRPr>
        </a:p>
      </dgm:t>
    </dgm:pt>
    <dgm:pt modelId="{C2B2DAA0-8996-4494-95E5-644608B718DF}" type="parTrans" cxnId="{F73ED23F-367E-4336-8333-5EB33BDF71EC}">
      <dgm:prSet/>
      <dgm:spPr/>
      <dgm:t>
        <a:bodyPr/>
        <a:lstStyle/>
        <a:p>
          <a:endParaRPr lang="el-GR"/>
        </a:p>
      </dgm:t>
    </dgm:pt>
    <dgm:pt modelId="{8D0A1CEF-A02F-4569-B0D9-67F66B922E43}" type="sibTrans" cxnId="{F73ED23F-367E-4336-8333-5EB33BDF71EC}">
      <dgm:prSet/>
      <dgm:spPr/>
      <dgm:t>
        <a:bodyPr/>
        <a:lstStyle/>
        <a:p>
          <a:endParaRPr lang="el-GR"/>
        </a:p>
      </dgm:t>
    </dgm:pt>
    <dgm:pt modelId="{383CBE5B-CE6F-4FB6-9E50-E2B21D5CF29D}">
      <dgm:prSet phldrT="[Κείμενο]" custT="1"/>
      <dgm:spPr/>
      <dgm:t>
        <a:bodyPr/>
        <a:lstStyle/>
        <a:p>
          <a:r>
            <a:rPr lang="el-GR" sz="1200" baseline="0" dirty="0" smtClean="0">
              <a:latin typeface="Arial" pitchFamily="34" charset="0"/>
            </a:rPr>
            <a:t>Επιλεξιμότητα δαπανών </a:t>
          </a:r>
          <a:endParaRPr lang="el-GR" sz="1200" baseline="0" dirty="0">
            <a:latin typeface="Arial" pitchFamily="34" charset="0"/>
          </a:endParaRPr>
        </a:p>
      </dgm:t>
    </dgm:pt>
    <dgm:pt modelId="{8CBAED6E-44CC-42D9-9CA5-077071C7EEA0}" type="parTrans" cxnId="{ED87C1BE-92CF-4F4B-AC3D-AB618E690A23}">
      <dgm:prSet/>
      <dgm:spPr/>
      <dgm:t>
        <a:bodyPr/>
        <a:lstStyle/>
        <a:p>
          <a:endParaRPr lang="el-GR"/>
        </a:p>
      </dgm:t>
    </dgm:pt>
    <dgm:pt modelId="{8534895B-37F4-42B5-BF32-2F5986DCCC08}" type="sibTrans" cxnId="{ED87C1BE-92CF-4F4B-AC3D-AB618E690A23}">
      <dgm:prSet/>
      <dgm:spPr/>
      <dgm:t>
        <a:bodyPr/>
        <a:lstStyle/>
        <a:p>
          <a:endParaRPr lang="el-GR"/>
        </a:p>
      </dgm:t>
    </dgm:pt>
    <dgm:pt modelId="{1E5C94F3-3E1A-4699-8535-AEB366AB4CA5}">
      <dgm:prSet phldrT="[Κείμενο]" custT="1"/>
      <dgm:spPr/>
      <dgm:t>
        <a:bodyPr/>
        <a:lstStyle/>
        <a:p>
          <a:r>
            <a:rPr lang="el-GR" sz="1200" baseline="0" dirty="0" smtClean="0">
              <a:latin typeface="Arial" pitchFamily="34" charset="0"/>
            </a:rPr>
            <a:t>Αξιολόγηση εύλογου κόστους </a:t>
          </a:r>
          <a:endParaRPr lang="el-GR" sz="1200" baseline="0" dirty="0">
            <a:latin typeface="Arial" pitchFamily="34" charset="0"/>
          </a:endParaRPr>
        </a:p>
      </dgm:t>
    </dgm:pt>
    <dgm:pt modelId="{B93B1A4E-9404-423D-802A-4E0D99C8E330}" type="parTrans" cxnId="{BE10733E-273A-4C7E-8EC1-B685C16F294A}">
      <dgm:prSet/>
      <dgm:spPr/>
      <dgm:t>
        <a:bodyPr/>
        <a:lstStyle/>
        <a:p>
          <a:endParaRPr lang="el-GR"/>
        </a:p>
      </dgm:t>
    </dgm:pt>
    <dgm:pt modelId="{D0C79976-85B6-44B9-BF21-4417BA7905E9}" type="sibTrans" cxnId="{BE10733E-273A-4C7E-8EC1-B685C16F294A}">
      <dgm:prSet/>
      <dgm:spPr/>
      <dgm:t>
        <a:bodyPr/>
        <a:lstStyle/>
        <a:p>
          <a:endParaRPr lang="el-GR"/>
        </a:p>
      </dgm:t>
    </dgm:pt>
    <dgm:pt modelId="{F2059292-2115-408E-A476-9E5E7C684048}">
      <dgm:prSet phldrT="[Κείμενο]" custT="1"/>
      <dgm:spPr/>
      <dgm:t>
        <a:bodyPr/>
        <a:lstStyle/>
        <a:p>
          <a:r>
            <a:rPr lang="el-GR" sz="1200" baseline="0" dirty="0" smtClean="0">
              <a:latin typeface="Arial" pitchFamily="34" charset="0"/>
            </a:rPr>
            <a:t>Ερωτήσεις Ελέγχου Νομιμότητας </a:t>
          </a:r>
          <a:endParaRPr lang="el-GR" sz="1200" baseline="0" dirty="0">
            <a:latin typeface="Arial" pitchFamily="34" charset="0"/>
          </a:endParaRPr>
        </a:p>
      </dgm:t>
    </dgm:pt>
    <dgm:pt modelId="{6E620DF0-446A-4D33-8B71-A9B8B4E30161}" type="parTrans" cxnId="{0BB9A6F3-BF55-43C9-B75B-FD2DD83E5A69}">
      <dgm:prSet/>
      <dgm:spPr/>
      <dgm:t>
        <a:bodyPr/>
        <a:lstStyle/>
        <a:p>
          <a:endParaRPr lang="el-GR"/>
        </a:p>
      </dgm:t>
    </dgm:pt>
    <dgm:pt modelId="{2A966861-DD7A-4AC3-9704-75C606D6B798}" type="sibTrans" cxnId="{0BB9A6F3-BF55-43C9-B75B-FD2DD83E5A69}">
      <dgm:prSet/>
      <dgm:spPr/>
      <dgm:t>
        <a:bodyPr/>
        <a:lstStyle/>
        <a:p>
          <a:endParaRPr lang="el-GR"/>
        </a:p>
      </dgm:t>
    </dgm:pt>
    <dgm:pt modelId="{5948BFF0-FB7D-4C9B-8DB5-018BE6A2F5B0}">
      <dgm:prSet phldrT="[Κείμενο]" custT="1"/>
      <dgm:spPr/>
      <dgm:t>
        <a:bodyPr/>
        <a:lstStyle/>
        <a:p>
          <a:r>
            <a:rPr lang="el-GR" sz="1400" baseline="0" dirty="0" smtClean="0">
              <a:latin typeface="Arial" pitchFamily="34" charset="0"/>
            </a:rPr>
            <a:t>Ερωτήσεις ελέγχου πλήρωσης των όρων και προϋποθέσεων του θεσμικού πλαισίου </a:t>
          </a:r>
          <a:endParaRPr lang="el-GR" sz="1400" baseline="0" dirty="0">
            <a:latin typeface="Arial" pitchFamily="34" charset="0"/>
          </a:endParaRPr>
        </a:p>
      </dgm:t>
    </dgm:pt>
    <dgm:pt modelId="{3B0DFF45-5E4C-41FC-B57F-0A4E2E74FE64}" type="parTrans" cxnId="{47E42164-471F-4D24-8BCC-1FB8B99B4C0D}">
      <dgm:prSet/>
      <dgm:spPr/>
      <dgm:t>
        <a:bodyPr/>
        <a:lstStyle/>
        <a:p>
          <a:endParaRPr lang="el-GR"/>
        </a:p>
      </dgm:t>
    </dgm:pt>
    <dgm:pt modelId="{CC55643E-D0C6-4B27-A123-1B36D6EB2816}" type="sibTrans" cxnId="{47E42164-471F-4D24-8BCC-1FB8B99B4C0D}">
      <dgm:prSet/>
      <dgm:spPr/>
      <dgm:t>
        <a:bodyPr/>
        <a:lstStyle/>
        <a:p>
          <a:endParaRPr lang="el-GR"/>
        </a:p>
      </dgm:t>
    </dgm:pt>
    <dgm:pt modelId="{03423EE8-232A-4D45-8C7D-DFD2A071E2BA}">
      <dgm:prSet phldrT="[Κείμενο]" custT="1"/>
      <dgm:spPr/>
      <dgm:t>
        <a:bodyPr/>
        <a:lstStyle/>
        <a:p>
          <a:r>
            <a:rPr lang="el-GR" sz="1200" baseline="0" dirty="0" smtClean="0">
              <a:latin typeface="Arial" pitchFamily="34" charset="0"/>
            </a:rPr>
            <a:t>Έλεγχος Βιωσιμότητας – Δείκτες Βαθμολογίας </a:t>
          </a:r>
          <a:endParaRPr lang="el-GR" sz="1200" baseline="0" dirty="0">
            <a:latin typeface="Arial" pitchFamily="34" charset="0"/>
          </a:endParaRPr>
        </a:p>
      </dgm:t>
    </dgm:pt>
    <dgm:pt modelId="{DD7913AF-29EF-49D8-A337-7BF3AE07B415}" type="parTrans" cxnId="{E2CA4542-F316-473A-9C01-6D05C4333C47}">
      <dgm:prSet/>
      <dgm:spPr/>
      <dgm:t>
        <a:bodyPr/>
        <a:lstStyle/>
        <a:p>
          <a:endParaRPr lang="el-GR"/>
        </a:p>
      </dgm:t>
    </dgm:pt>
    <dgm:pt modelId="{4EC2515E-54B6-4120-8D9C-E2998CAC7287}" type="sibTrans" cxnId="{E2CA4542-F316-473A-9C01-6D05C4333C47}">
      <dgm:prSet/>
      <dgm:spPr/>
      <dgm:t>
        <a:bodyPr/>
        <a:lstStyle/>
        <a:p>
          <a:endParaRPr lang="el-GR"/>
        </a:p>
      </dgm:t>
    </dgm:pt>
    <dgm:pt modelId="{B38948F5-6280-4DD5-B7EC-0477C0925410}">
      <dgm:prSet phldrT="[Κείμενο]" custT="1"/>
      <dgm:spPr/>
      <dgm:t>
        <a:bodyPr/>
        <a:lstStyle/>
        <a:p>
          <a:r>
            <a:rPr lang="el-GR" sz="1400" baseline="0" dirty="0" smtClean="0">
              <a:latin typeface="Arial" pitchFamily="34" charset="0"/>
            </a:rPr>
            <a:t>Επικαιροποίηση  των στοιχείων αίτησης υπαγωγής  </a:t>
          </a:r>
          <a:endParaRPr lang="el-GR" sz="1400" baseline="0" dirty="0">
            <a:latin typeface="Arial" pitchFamily="34" charset="0"/>
          </a:endParaRPr>
        </a:p>
      </dgm:t>
    </dgm:pt>
    <dgm:pt modelId="{BD52E4CD-0B66-4A66-A336-7F11F8472292}" type="parTrans" cxnId="{6358CA02-8392-4551-9050-D35B70CB3D00}">
      <dgm:prSet/>
      <dgm:spPr/>
      <dgm:t>
        <a:bodyPr/>
        <a:lstStyle/>
        <a:p>
          <a:endParaRPr lang="el-GR"/>
        </a:p>
      </dgm:t>
    </dgm:pt>
    <dgm:pt modelId="{7640DB04-BC35-4AA9-9B0B-67E1BD5DAE9C}" type="sibTrans" cxnId="{6358CA02-8392-4551-9050-D35B70CB3D00}">
      <dgm:prSet/>
      <dgm:spPr/>
      <dgm:t>
        <a:bodyPr/>
        <a:lstStyle/>
        <a:p>
          <a:endParaRPr lang="el-GR"/>
        </a:p>
      </dgm:t>
    </dgm:pt>
    <dgm:pt modelId="{578D6429-0371-4980-95E5-9D553643C5D1}">
      <dgm:prSet phldrT="[Κείμενο]" custT="1"/>
      <dgm:spPr/>
      <dgm:t>
        <a:bodyPr/>
        <a:lstStyle/>
        <a:p>
          <a:r>
            <a:rPr lang="el-GR" sz="1200" baseline="0" dirty="0" smtClean="0">
              <a:latin typeface="Arial" pitchFamily="34" charset="0"/>
            </a:rPr>
            <a:t>Οριστικοποίηση ενισχυόμενου κόστους</a:t>
          </a:r>
          <a:endParaRPr lang="el-GR" sz="1200" baseline="0" dirty="0">
            <a:latin typeface="Arial" pitchFamily="34" charset="0"/>
          </a:endParaRPr>
        </a:p>
      </dgm:t>
    </dgm:pt>
    <dgm:pt modelId="{723C9940-B0C6-45B2-B978-277D68796020}" type="parTrans" cxnId="{7D9AB37D-5FC2-4D65-B292-9475726433B7}">
      <dgm:prSet/>
      <dgm:spPr/>
      <dgm:t>
        <a:bodyPr/>
        <a:lstStyle/>
        <a:p>
          <a:endParaRPr lang="el-GR"/>
        </a:p>
      </dgm:t>
    </dgm:pt>
    <dgm:pt modelId="{A9E6E816-8BC9-4A8C-B5CA-2DD17C19F77B}" type="sibTrans" cxnId="{7D9AB37D-5FC2-4D65-B292-9475726433B7}">
      <dgm:prSet/>
      <dgm:spPr/>
      <dgm:t>
        <a:bodyPr/>
        <a:lstStyle/>
        <a:p>
          <a:endParaRPr lang="el-GR"/>
        </a:p>
      </dgm:t>
    </dgm:pt>
    <dgm:pt modelId="{EA30FC0B-38B6-41BC-B5B0-D76F8519CF53}">
      <dgm:prSet phldrT="[Κείμενο]" custT="1"/>
      <dgm:spPr/>
      <dgm:t>
        <a:bodyPr/>
        <a:lstStyle/>
        <a:p>
          <a:r>
            <a:rPr lang="el-GR" sz="1200" baseline="0" dirty="0" smtClean="0">
              <a:latin typeface="Arial" pitchFamily="34" charset="0"/>
            </a:rPr>
            <a:t>Έλεγχος δυνατότητας κάλυψης αυτού </a:t>
          </a:r>
          <a:endParaRPr lang="el-GR" sz="1200" baseline="0" dirty="0">
            <a:latin typeface="Arial" pitchFamily="34" charset="0"/>
          </a:endParaRPr>
        </a:p>
      </dgm:t>
    </dgm:pt>
    <dgm:pt modelId="{254AD6FD-D8F2-4AF5-96F4-03FEA48321B2}" type="parTrans" cxnId="{88F0E7BD-6F67-46A4-BE46-5429EE3E3E6B}">
      <dgm:prSet/>
      <dgm:spPr/>
      <dgm:t>
        <a:bodyPr/>
        <a:lstStyle/>
        <a:p>
          <a:endParaRPr lang="el-GR"/>
        </a:p>
      </dgm:t>
    </dgm:pt>
    <dgm:pt modelId="{A374B5A7-A686-480E-90CE-4DF8CB6BD466}" type="sibTrans" cxnId="{88F0E7BD-6F67-46A4-BE46-5429EE3E3E6B}">
      <dgm:prSet/>
      <dgm:spPr/>
      <dgm:t>
        <a:bodyPr/>
        <a:lstStyle/>
        <a:p>
          <a:endParaRPr lang="el-GR"/>
        </a:p>
      </dgm:t>
    </dgm:pt>
    <dgm:pt modelId="{2E7CC373-E042-4AD5-BB92-EBA6C746AEA2}">
      <dgm:prSet phldrT="[Κείμενο]" custT="1"/>
      <dgm:spPr/>
      <dgm:t>
        <a:bodyPr/>
        <a:lstStyle/>
        <a:p>
          <a:r>
            <a:rPr lang="el-GR" sz="1200" baseline="0" dirty="0" smtClean="0">
              <a:latin typeface="Arial" pitchFamily="34" charset="0"/>
            </a:rPr>
            <a:t>Έλεγχος απολογιστικών στοιχείων Φορέα</a:t>
          </a:r>
          <a:endParaRPr lang="el-GR" sz="1200" baseline="0" dirty="0">
            <a:latin typeface="Arial" pitchFamily="34" charset="0"/>
          </a:endParaRPr>
        </a:p>
      </dgm:t>
    </dgm:pt>
    <dgm:pt modelId="{D64DE5A4-035F-4E78-AED5-7A39DCE6B36E}" type="parTrans" cxnId="{21FE0556-452C-43E8-A6DF-2EE50566460E}">
      <dgm:prSet/>
      <dgm:spPr/>
      <dgm:t>
        <a:bodyPr/>
        <a:lstStyle/>
        <a:p>
          <a:endParaRPr lang="el-GR"/>
        </a:p>
      </dgm:t>
    </dgm:pt>
    <dgm:pt modelId="{9EA78B4A-D6F5-40AB-8F7D-AEFEC13AB6F6}" type="sibTrans" cxnId="{21FE0556-452C-43E8-A6DF-2EE50566460E}">
      <dgm:prSet/>
      <dgm:spPr/>
      <dgm:t>
        <a:bodyPr/>
        <a:lstStyle/>
        <a:p>
          <a:endParaRPr lang="el-GR"/>
        </a:p>
      </dgm:t>
    </dgm:pt>
    <dgm:pt modelId="{546EDACF-E267-417C-AB44-0EB1E8D542C8}">
      <dgm:prSet phldrT="[Κείμενο]" custT="1"/>
      <dgm:spPr/>
      <dgm:t>
        <a:bodyPr/>
        <a:lstStyle/>
        <a:p>
          <a:r>
            <a:rPr lang="el-GR" sz="1200" baseline="0" dirty="0" smtClean="0">
              <a:latin typeface="Arial" pitchFamily="34" charset="0"/>
            </a:rPr>
            <a:t>Ορθότητα και η τεκμηρίωση παραδοχών βιωσιμότητας / απολογιστικών στοιχείων</a:t>
          </a:r>
          <a:endParaRPr lang="el-GR" sz="1200" baseline="0" dirty="0">
            <a:latin typeface="Arial" pitchFamily="34" charset="0"/>
          </a:endParaRPr>
        </a:p>
      </dgm:t>
    </dgm:pt>
    <dgm:pt modelId="{894F851F-4280-44EB-A213-06F9D3B4253F}" type="parTrans" cxnId="{15B764D3-FEBE-4B75-A3EF-35140BA5DAE1}">
      <dgm:prSet/>
      <dgm:spPr/>
      <dgm:t>
        <a:bodyPr/>
        <a:lstStyle/>
        <a:p>
          <a:endParaRPr lang="el-GR"/>
        </a:p>
      </dgm:t>
    </dgm:pt>
    <dgm:pt modelId="{42EDEA51-C0F2-47B0-8F79-B711117220B3}" type="sibTrans" cxnId="{15B764D3-FEBE-4B75-A3EF-35140BA5DAE1}">
      <dgm:prSet/>
      <dgm:spPr/>
      <dgm:t>
        <a:bodyPr/>
        <a:lstStyle/>
        <a:p>
          <a:endParaRPr lang="el-GR"/>
        </a:p>
      </dgm:t>
    </dgm:pt>
    <dgm:pt modelId="{8FE3EB83-B2EE-4970-A8AF-2EA1B557671A}">
      <dgm:prSet phldrT="[Κείμενο]" custT="1"/>
      <dgm:spPr/>
      <dgm:t>
        <a:bodyPr/>
        <a:lstStyle/>
        <a:p>
          <a:r>
            <a:rPr lang="el-GR" sz="1200" baseline="0" dirty="0" smtClean="0">
              <a:latin typeface="Arial" pitchFamily="34" charset="0"/>
            </a:rPr>
            <a:t>Τεκμηρίωση στοιχείων αξιολόγησης </a:t>
          </a:r>
          <a:endParaRPr lang="el-GR" sz="1200" baseline="0" dirty="0">
            <a:latin typeface="Arial" pitchFamily="34" charset="0"/>
          </a:endParaRPr>
        </a:p>
      </dgm:t>
    </dgm:pt>
    <dgm:pt modelId="{79DEB809-5643-4B09-A3DF-EB90E2210111}" type="parTrans" cxnId="{C07489E4-E5E2-4F94-AD90-5EE9E1AB3DDA}">
      <dgm:prSet/>
      <dgm:spPr/>
      <dgm:t>
        <a:bodyPr/>
        <a:lstStyle/>
        <a:p>
          <a:endParaRPr lang="el-GR"/>
        </a:p>
      </dgm:t>
    </dgm:pt>
    <dgm:pt modelId="{8ABA98A9-5CDB-4B93-AB29-B52FC35D258A}" type="sibTrans" cxnId="{C07489E4-E5E2-4F94-AD90-5EE9E1AB3DDA}">
      <dgm:prSet/>
      <dgm:spPr/>
      <dgm:t>
        <a:bodyPr/>
        <a:lstStyle/>
        <a:p>
          <a:endParaRPr lang="el-GR"/>
        </a:p>
      </dgm:t>
    </dgm:pt>
    <dgm:pt modelId="{BB855220-B9CC-430D-A281-86485015BE79}">
      <dgm:prSet phldrT="[Κείμενο]" custT="1"/>
      <dgm:spPr/>
      <dgm:t>
        <a:bodyPr/>
        <a:lstStyle/>
        <a:p>
          <a:r>
            <a:rPr lang="el-GR" sz="1400" baseline="0" dirty="0" smtClean="0">
              <a:latin typeface="Arial" pitchFamily="34" charset="0"/>
            </a:rPr>
            <a:t>Τεκμηρίωση κρίσιμων σημείων της αξιολόγησης (Καρτέλα 1.1, ΒΗΜΑ </a:t>
          </a:r>
          <a:r>
            <a:rPr lang="en-US" sz="1400" baseline="0" dirty="0" smtClean="0">
              <a:latin typeface="Arial" pitchFamily="34" charset="0"/>
            </a:rPr>
            <a:t>V)</a:t>
          </a:r>
          <a:endParaRPr lang="el-GR" sz="1400" baseline="0" dirty="0">
            <a:latin typeface="Arial" pitchFamily="34" charset="0"/>
          </a:endParaRPr>
        </a:p>
      </dgm:t>
    </dgm:pt>
    <dgm:pt modelId="{6A2AA0F8-2376-4F67-A3B2-96D2BC1A6BBD}" type="parTrans" cxnId="{2063B4A8-1B75-4DA2-9160-826386C071E6}">
      <dgm:prSet/>
      <dgm:spPr/>
      <dgm:t>
        <a:bodyPr/>
        <a:lstStyle/>
        <a:p>
          <a:endParaRPr lang="el-GR"/>
        </a:p>
      </dgm:t>
    </dgm:pt>
    <dgm:pt modelId="{4D336704-F3DE-43AD-B646-3437D8C70993}" type="sibTrans" cxnId="{2063B4A8-1B75-4DA2-9160-826386C071E6}">
      <dgm:prSet/>
      <dgm:spPr/>
      <dgm:t>
        <a:bodyPr/>
        <a:lstStyle/>
        <a:p>
          <a:endParaRPr lang="el-GR"/>
        </a:p>
      </dgm:t>
    </dgm:pt>
    <dgm:pt modelId="{01D18D49-F8A5-442A-AA2A-A58139EF4713}" type="pres">
      <dgm:prSet presAssocID="{60514B9B-38A4-492C-941F-818D691D3F23}" presName="Name0" presStyleCnt="0">
        <dgm:presLayoutVars>
          <dgm:dir/>
          <dgm:animLvl val="lvl"/>
          <dgm:resizeHandles val="exact"/>
        </dgm:presLayoutVars>
      </dgm:prSet>
      <dgm:spPr/>
      <dgm:t>
        <a:bodyPr/>
        <a:lstStyle/>
        <a:p>
          <a:endParaRPr lang="el-GR"/>
        </a:p>
      </dgm:t>
    </dgm:pt>
    <dgm:pt modelId="{3328ED2B-1D8B-465C-BD4E-6A9B9D22B125}" type="pres">
      <dgm:prSet presAssocID="{9148E94F-01E5-4BEA-AA9E-3ACC2C6D0D91}" presName="composite" presStyleCnt="0"/>
      <dgm:spPr/>
    </dgm:pt>
    <dgm:pt modelId="{36F14CAF-EEFE-49DD-96A1-5844AF96B220}" type="pres">
      <dgm:prSet presAssocID="{9148E94F-01E5-4BEA-AA9E-3ACC2C6D0D91}" presName="parTx" presStyleLbl="alignNode1" presStyleIdx="0" presStyleCnt="5" custScaleX="113445">
        <dgm:presLayoutVars>
          <dgm:chMax val="0"/>
          <dgm:chPref val="0"/>
          <dgm:bulletEnabled val="1"/>
        </dgm:presLayoutVars>
      </dgm:prSet>
      <dgm:spPr/>
      <dgm:t>
        <a:bodyPr/>
        <a:lstStyle/>
        <a:p>
          <a:endParaRPr lang="el-GR"/>
        </a:p>
      </dgm:t>
    </dgm:pt>
    <dgm:pt modelId="{3BB0D0AE-681B-49A6-83D7-8DB31B329638}" type="pres">
      <dgm:prSet presAssocID="{9148E94F-01E5-4BEA-AA9E-3ACC2C6D0D91}" presName="desTx" presStyleLbl="alignAccFollowNode1" presStyleIdx="0" presStyleCnt="5" custScaleX="112238">
        <dgm:presLayoutVars>
          <dgm:bulletEnabled val="1"/>
        </dgm:presLayoutVars>
      </dgm:prSet>
      <dgm:spPr/>
      <dgm:t>
        <a:bodyPr/>
        <a:lstStyle/>
        <a:p>
          <a:endParaRPr lang="el-GR"/>
        </a:p>
      </dgm:t>
    </dgm:pt>
    <dgm:pt modelId="{9C1D4B80-A008-4DDC-AFA3-D651BC032C6A}" type="pres">
      <dgm:prSet presAssocID="{E5EEE138-D52B-4DEF-930C-FB74F61C3E05}" presName="space" presStyleCnt="0"/>
      <dgm:spPr/>
    </dgm:pt>
    <dgm:pt modelId="{7BA64145-74C9-4075-A19E-E517F5D74A12}" type="pres">
      <dgm:prSet presAssocID="{3F1F93E2-60AD-43DE-B379-3F6E0FF57135}" presName="composite" presStyleCnt="0"/>
      <dgm:spPr/>
    </dgm:pt>
    <dgm:pt modelId="{A5338C15-2073-4F91-9115-BF34B2E356E3}" type="pres">
      <dgm:prSet presAssocID="{3F1F93E2-60AD-43DE-B379-3F6E0FF57135}" presName="parTx" presStyleLbl="alignNode1" presStyleIdx="1" presStyleCnt="5" custLinFactNeighborX="-1236" custLinFactNeighborY="3947">
        <dgm:presLayoutVars>
          <dgm:chMax val="0"/>
          <dgm:chPref val="0"/>
          <dgm:bulletEnabled val="1"/>
        </dgm:presLayoutVars>
      </dgm:prSet>
      <dgm:spPr/>
      <dgm:t>
        <a:bodyPr/>
        <a:lstStyle/>
        <a:p>
          <a:endParaRPr lang="el-GR"/>
        </a:p>
      </dgm:t>
    </dgm:pt>
    <dgm:pt modelId="{A884B3CB-B373-4349-B8EE-B892328A6728}" type="pres">
      <dgm:prSet presAssocID="{3F1F93E2-60AD-43DE-B379-3F6E0FF57135}" presName="desTx" presStyleLbl="alignAccFollowNode1" presStyleIdx="1" presStyleCnt="5" custLinFactNeighborX="-1236" custLinFactNeighborY="-44">
        <dgm:presLayoutVars>
          <dgm:bulletEnabled val="1"/>
        </dgm:presLayoutVars>
      </dgm:prSet>
      <dgm:spPr/>
      <dgm:t>
        <a:bodyPr/>
        <a:lstStyle/>
        <a:p>
          <a:endParaRPr lang="el-GR"/>
        </a:p>
      </dgm:t>
    </dgm:pt>
    <dgm:pt modelId="{E007DDD0-2C68-415C-9377-D701A46C2CB9}" type="pres">
      <dgm:prSet presAssocID="{8D0A1CEF-A02F-4569-B0D9-67F66B922E43}" presName="space" presStyleCnt="0"/>
      <dgm:spPr/>
    </dgm:pt>
    <dgm:pt modelId="{F379F3CB-355F-49CA-A0E2-D549E628C7D3}" type="pres">
      <dgm:prSet presAssocID="{F2059292-2115-408E-A476-9E5E7C684048}" presName="composite" presStyleCnt="0"/>
      <dgm:spPr/>
    </dgm:pt>
    <dgm:pt modelId="{0819716A-649C-41A4-9DE9-C23F3AEFEF6C}" type="pres">
      <dgm:prSet presAssocID="{F2059292-2115-408E-A476-9E5E7C684048}" presName="parTx" presStyleLbl="alignNode1" presStyleIdx="2" presStyleCnt="5">
        <dgm:presLayoutVars>
          <dgm:chMax val="0"/>
          <dgm:chPref val="0"/>
          <dgm:bulletEnabled val="1"/>
        </dgm:presLayoutVars>
      </dgm:prSet>
      <dgm:spPr/>
      <dgm:t>
        <a:bodyPr/>
        <a:lstStyle/>
        <a:p>
          <a:endParaRPr lang="el-GR"/>
        </a:p>
      </dgm:t>
    </dgm:pt>
    <dgm:pt modelId="{D56D67C4-D2E9-4362-BF11-70CFBD49EEA7}" type="pres">
      <dgm:prSet presAssocID="{F2059292-2115-408E-A476-9E5E7C684048}" presName="desTx" presStyleLbl="alignAccFollowNode1" presStyleIdx="2" presStyleCnt="5">
        <dgm:presLayoutVars>
          <dgm:bulletEnabled val="1"/>
        </dgm:presLayoutVars>
      </dgm:prSet>
      <dgm:spPr/>
      <dgm:t>
        <a:bodyPr/>
        <a:lstStyle/>
        <a:p>
          <a:endParaRPr lang="el-GR"/>
        </a:p>
      </dgm:t>
    </dgm:pt>
    <dgm:pt modelId="{29DD6EF2-CC41-46D9-AACC-0EDA00B59750}" type="pres">
      <dgm:prSet presAssocID="{2A966861-DD7A-4AC3-9704-75C606D6B798}" presName="space" presStyleCnt="0"/>
      <dgm:spPr/>
    </dgm:pt>
    <dgm:pt modelId="{97726525-EF94-43A0-80C5-1470992B961D}" type="pres">
      <dgm:prSet presAssocID="{03423EE8-232A-4D45-8C7D-DFD2A071E2BA}" presName="composite" presStyleCnt="0"/>
      <dgm:spPr/>
    </dgm:pt>
    <dgm:pt modelId="{0D15F96F-5651-484E-844C-886EAD8EC6C7}" type="pres">
      <dgm:prSet presAssocID="{03423EE8-232A-4D45-8C7D-DFD2A071E2BA}" presName="parTx" presStyleLbl="alignNode1" presStyleIdx="3" presStyleCnt="5" custScaleY="137933">
        <dgm:presLayoutVars>
          <dgm:chMax val="0"/>
          <dgm:chPref val="0"/>
          <dgm:bulletEnabled val="1"/>
        </dgm:presLayoutVars>
      </dgm:prSet>
      <dgm:spPr/>
      <dgm:t>
        <a:bodyPr/>
        <a:lstStyle/>
        <a:p>
          <a:endParaRPr lang="el-GR"/>
        </a:p>
      </dgm:t>
    </dgm:pt>
    <dgm:pt modelId="{F859B373-0AC4-4F69-B2CA-BF8F2F531466}" type="pres">
      <dgm:prSet presAssocID="{03423EE8-232A-4D45-8C7D-DFD2A071E2BA}" presName="desTx" presStyleLbl="alignAccFollowNode1" presStyleIdx="3" presStyleCnt="5">
        <dgm:presLayoutVars>
          <dgm:bulletEnabled val="1"/>
        </dgm:presLayoutVars>
      </dgm:prSet>
      <dgm:spPr/>
      <dgm:t>
        <a:bodyPr/>
        <a:lstStyle/>
        <a:p>
          <a:endParaRPr lang="el-GR"/>
        </a:p>
      </dgm:t>
    </dgm:pt>
    <dgm:pt modelId="{B1405567-9220-4521-94B4-2616B613DCB2}" type="pres">
      <dgm:prSet presAssocID="{4EC2515E-54B6-4120-8D9C-E2998CAC7287}" presName="space" presStyleCnt="0"/>
      <dgm:spPr/>
    </dgm:pt>
    <dgm:pt modelId="{A9A67B4E-4CC2-471B-9DD6-56BA7101F692}" type="pres">
      <dgm:prSet presAssocID="{8FE3EB83-B2EE-4970-A8AF-2EA1B557671A}" presName="composite" presStyleCnt="0"/>
      <dgm:spPr/>
    </dgm:pt>
    <dgm:pt modelId="{E94E2221-9BAB-4A31-B231-E864EFC933EA}" type="pres">
      <dgm:prSet presAssocID="{8FE3EB83-B2EE-4970-A8AF-2EA1B557671A}" presName="parTx" presStyleLbl="alignNode1" presStyleIdx="4" presStyleCnt="5">
        <dgm:presLayoutVars>
          <dgm:chMax val="0"/>
          <dgm:chPref val="0"/>
          <dgm:bulletEnabled val="1"/>
        </dgm:presLayoutVars>
      </dgm:prSet>
      <dgm:spPr/>
      <dgm:t>
        <a:bodyPr/>
        <a:lstStyle/>
        <a:p>
          <a:endParaRPr lang="el-GR"/>
        </a:p>
      </dgm:t>
    </dgm:pt>
    <dgm:pt modelId="{B0EB1867-B9A5-426E-A9E3-19F612AABF51}" type="pres">
      <dgm:prSet presAssocID="{8FE3EB83-B2EE-4970-A8AF-2EA1B557671A}" presName="desTx" presStyleLbl="alignAccFollowNode1" presStyleIdx="4" presStyleCnt="5">
        <dgm:presLayoutVars>
          <dgm:bulletEnabled val="1"/>
        </dgm:presLayoutVars>
      </dgm:prSet>
      <dgm:spPr/>
      <dgm:t>
        <a:bodyPr/>
        <a:lstStyle/>
        <a:p>
          <a:endParaRPr lang="el-GR"/>
        </a:p>
      </dgm:t>
    </dgm:pt>
  </dgm:ptLst>
  <dgm:cxnLst>
    <dgm:cxn modelId="{7D9AB37D-5FC2-4D65-B292-9475726433B7}" srcId="{3F1F93E2-60AD-43DE-B379-3F6E0FF57135}" destId="{578D6429-0371-4980-95E5-9D553643C5D1}" srcOrd="2" destOrd="0" parTransId="{723C9940-B0C6-45B2-B978-277D68796020}" sibTransId="{A9E6E816-8BC9-4A8C-B5CA-2DD17C19F77B}"/>
    <dgm:cxn modelId="{2063B4A8-1B75-4DA2-9160-826386C071E6}" srcId="{8FE3EB83-B2EE-4970-A8AF-2EA1B557671A}" destId="{BB855220-B9CC-430D-A281-86485015BE79}" srcOrd="0" destOrd="0" parTransId="{6A2AA0F8-2376-4F67-A3B2-96D2BC1A6BBD}" sibTransId="{4D336704-F3DE-43AD-B646-3437D8C70993}"/>
    <dgm:cxn modelId="{E2CA4542-F316-473A-9C01-6D05C4333C47}" srcId="{60514B9B-38A4-492C-941F-818D691D3F23}" destId="{03423EE8-232A-4D45-8C7D-DFD2A071E2BA}" srcOrd="3" destOrd="0" parTransId="{DD7913AF-29EF-49D8-A337-7BF3AE07B415}" sibTransId="{4EC2515E-54B6-4120-8D9C-E2998CAC7287}"/>
    <dgm:cxn modelId="{765535E2-CDF7-4B33-89A0-47402C6E2CE9}" type="presOf" srcId="{546EDACF-E267-417C-AB44-0EB1E8D542C8}" destId="{F859B373-0AC4-4F69-B2CA-BF8F2F531466}" srcOrd="0" destOrd="1" presId="urn:microsoft.com/office/officeart/2005/8/layout/hList1"/>
    <dgm:cxn modelId="{6DD26B19-A32E-4536-942F-B039E2F284B7}" type="presOf" srcId="{578D6429-0371-4980-95E5-9D553643C5D1}" destId="{A884B3CB-B373-4349-B8EE-B892328A6728}" srcOrd="0" destOrd="2" presId="urn:microsoft.com/office/officeart/2005/8/layout/hList1"/>
    <dgm:cxn modelId="{5D487ACB-CFB9-4F61-80AD-B319FA4A5C4D}" srcId="{60514B9B-38A4-492C-941F-818D691D3F23}" destId="{9148E94F-01E5-4BEA-AA9E-3ACC2C6D0D91}" srcOrd="0" destOrd="0" parTransId="{79242052-56A9-47D2-926F-85EBA1A9194C}" sibTransId="{E5EEE138-D52B-4DEF-930C-FB74F61C3E05}"/>
    <dgm:cxn modelId="{F73ED23F-367E-4336-8333-5EB33BDF71EC}" srcId="{60514B9B-38A4-492C-941F-818D691D3F23}" destId="{3F1F93E2-60AD-43DE-B379-3F6E0FF57135}" srcOrd="1" destOrd="0" parTransId="{C2B2DAA0-8996-4494-95E5-644608B718DF}" sibTransId="{8D0A1CEF-A02F-4569-B0D9-67F66B922E43}"/>
    <dgm:cxn modelId="{0BB9A6F3-BF55-43C9-B75B-FD2DD83E5A69}" srcId="{60514B9B-38A4-492C-941F-818D691D3F23}" destId="{F2059292-2115-408E-A476-9E5E7C684048}" srcOrd="2" destOrd="0" parTransId="{6E620DF0-446A-4D33-8B71-A9B8B4E30161}" sibTransId="{2A966861-DD7A-4AC3-9704-75C606D6B798}"/>
    <dgm:cxn modelId="{BE10733E-273A-4C7E-8EC1-B685C16F294A}" srcId="{3F1F93E2-60AD-43DE-B379-3F6E0FF57135}" destId="{1E5C94F3-3E1A-4699-8535-AEB366AB4CA5}" srcOrd="1" destOrd="0" parTransId="{B93B1A4E-9404-423D-802A-4E0D99C8E330}" sibTransId="{D0C79976-85B6-44B9-BF21-4417BA7905E9}"/>
    <dgm:cxn modelId="{BF961021-D28F-4771-BE9E-0B9C49D387C4}" type="presOf" srcId="{03423EE8-232A-4D45-8C7D-DFD2A071E2BA}" destId="{0D15F96F-5651-484E-844C-886EAD8EC6C7}" srcOrd="0" destOrd="0" presId="urn:microsoft.com/office/officeart/2005/8/layout/hList1"/>
    <dgm:cxn modelId="{6EE07B61-06BD-4FDD-9010-318BE089E519}" type="presOf" srcId="{1E5C94F3-3E1A-4699-8535-AEB366AB4CA5}" destId="{A884B3CB-B373-4349-B8EE-B892328A6728}" srcOrd="0" destOrd="1" presId="urn:microsoft.com/office/officeart/2005/8/layout/hList1"/>
    <dgm:cxn modelId="{88F0E7BD-6F67-46A4-BE46-5429EE3E3E6B}" srcId="{3F1F93E2-60AD-43DE-B379-3F6E0FF57135}" destId="{EA30FC0B-38B6-41BC-B5B0-D76F8519CF53}" srcOrd="3" destOrd="0" parTransId="{254AD6FD-D8F2-4AF5-96F4-03FEA48321B2}" sibTransId="{A374B5A7-A686-480E-90CE-4DF8CB6BD466}"/>
    <dgm:cxn modelId="{FF8738E3-7921-4A13-841B-7AAD01325907}" type="presOf" srcId="{60514B9B-38A4-492C-941F-818D691D3F23}" destId="{01D18D49-F8A5-442A-AA2A-A58139EF4713}" srcOrd="0" destOrd="0" presId="urn:microsoft.com/office/officeart/2005/8/layout/hList1"/>
    <dgm:cxn modelId="{7FC1F9FA-7939-4C1C-98BD-84D75A50D0A1}" type="presOf" srcId="{5948BFF0-FB7D-4C9B-8DB5-018BE6A2F5B0}" destId="{D56D67C4-D2E9-4362-BF11-70CFBD49EEA7}" srcOrd="0" destOrd="0" presId="urn:microsoft.com/office/officeart/2005/8/layout/hList1"/>
    <dgm:cxn modelId="{ED87C1BE-92CF-4F4B-AC3D-AB618E690A23}" srcId="{3F1F93E2-60AD-43DE-B379-3F6E0FF57135}" destId="{383CBE5B-CE6F-4FB6-9E50-E2B21D5CF29D}" srcOrd="0" destOrd="0" parTransId="{8CBAED6E-44CC-42D9-9CA5-077071C7EEA0}" sibTransId="{8534895B-37F4-42B5-BF32-2F5986DCCC08}"/>
    <dgm:cxn modelId="{55DDF77B-CC0F-430F-AA5D-9455C0C3B576}" type="presOf" srcId="{9148E94F-01E5-4BEA-AA9E-3ACC2C6D0D91}" destId="{36F14CAF-EEFE-49DD-96A1-5844AF96B220}" srcOrd="0" destOrd="0" presId="urn:microsoft.com/office/officeart/2005/8/layout/hList1"/>
    <dgm:cxn modelId="{15B764D3-FEBE-4B75-A3EF-35140BA5DAE1}" srcId="{03423EE8-232A-4D45-8C7D-DFD2A071E2BA}" destId="{546EDACF-E267-417C-AB44-0EB1E8D542C8}" srcOrd="1" destOrd="0" parTransId="{894F851F-4280-44EB-A213-06F9D3B4253F}" sibTransId="{42EDEA51-C0F2-47B0-8F79-B711117220B3}"/>
    <dgm:cxn modelId="{C07489E4-E5E2-4F94-AD90-5EE9E1AB3DDA}" srcId="{60514B9B-38A4-492C-941F-818D691D3F23}" destId="{8FE3EB83-B2EE-4970-A8AF-2EA1B557671A}" srcOrd="4" destOrd="0" parTransId="{79DEB809-5643-4B09-A3DF-EB90E2210111}" sibTransId="{8ABA98A9-5CDB-4B93-AB29-B52FC35D258A}"/>
    <dgm:cxn modelId="{BC51FB70-636C-4CDA-8EC9-9F5AB109D6A0}" type="presOf" srcId="{3AD6284C-C822-4BF5-94D5-332482581FEA}" destId="{3BB0D0AE-681B-49A6-83D7-8DB31B329638}" srcOrd="0" destOrd="0" presId="urn:microsoft.com/office/officeart/2005/8/layout/hList1"/>
    <dgm:cxn modelId="{DE3C80E4-A322-4B87-AFA8-903768A02EB8}" srcId="{9148E94F-01E5-4BEA-AA9E-3ACC2C6D0D91}" destId="{3AD6284C-C822-4BF5-94D5-332482581FEA}" srcOrd="0" destOrd="0" parTransId="{286A965A-200E-4954-B97E-3CB7032F9A6F}" sibTransId="{188B10FC-376A-4EC2-9192-4A414BF0263E}"/>
    <dgm:cxn modelId="{AB8EB5FA-6AAC-4549-8CE0-497D926B3BC8}" type="presOf" srcId="{B38948F5-6280-4DD5-B7EC-0477C0925410}" destId="{3BB0D0AE-681B-49A6-83D7-8DB31B329638}" srcOrd="0" destOrd="1" presId="urn:microsoft.com/office/officeart/2005/8/layout/hList1"/>
    <dgm:cxn modelId="{22C55BB9-F2FC-42FA-A615-A30170506E4D}" type="presOf" srcId="{2E7CC373-E042-4AD5-BB92-EBA6C746AEA2}" destId="{F859B373-0AC4-4F69-B2CA-BF8F2F531466}" srcOrd="0" destOrd="0" presId="urn:microsoft.com/office/officeart/2005/8/layout/hList1"/>
    <dgm:cxn modelId="{47E42164-471F-4D24-8BCC-1FB8B99B4C0D}" srcId="{F2059292-2115-408E-A476-9E5E7C684048}" destId="{5948BFF0-FB7D-4C9B-8DB5-018BE6A2F5B0}" srcOrd="0" destOrd="0" parTransId="{3B0DFF45-5E4C-41FC-B57F-0A4E2E74FE64}" sibTransId="{CC55643E-D0C6-4B27-A123-1B36D6EB2816}"/>
    <dgm:cxn modelId="{21FE0556-452C-43E8-A6DF-2EE50566460E}" srcId="{03423EE8-232A-4D45-8C7D-DFD2A071E2BA}" destId="{2E7CC373-E042-4AD5-BB92-EBA6C746AEA2}" srcOrd="0" destOrd="0" parTransId="{D64DE5A4-035F-4E78-AED5-7A39DCE6B36E}" sibTransId="{9EA78B4A-D6F5-40AB-8F7D-AEFEC13AB6F6}"/>
    <dgm:cxn modelId="{CD820A91-0F9D-4CC2-BD30-68BF87EBAA29}" type="presOf" srcId="{EA30FC0B-38B6-41BC-B5B0-D76F8519CF53}" destId="{A884B3CB-B373-4349-B8EE-B892328A6728}" srcOrd="0" destOrd="3" presId="urn:microsoft.com/office/officeart/2005/8/layout/hList1"/>
    <dgm:cxn modelId="{B2D2C479-A403-4C8D-8EB8-B947DDFBAEDE}" type="presOf" srcId="{3F1F93E2-60AD-43DE-B379-3F6E0FF57135}" destId="{A5338C15-2073-4F91-9115-BF34B2E356E3}" srcOrd="0" destOrd="0" presId="urn:microsoft.com/office/officeart/2005/8/layout/hList1"/>
    <dgm:cxn modelId="{8DA68E9A-C5BE-4D46-985E-3838567E124D}" type="presOf" srcId="{383CBE5B-CE6F-4FB6-9E50-E2B21D5CF29D}" destId="{A884B3CB-B373-4349-B8EE-B892328A6728}" srcOrd="0" destOrd="0" presId="urn:microsoft.com/office/officeart/2005/8/layout/hList1"/>
    <dgm:cxn modelId="{2CA029F1-94AB-4D5E-8682-379B9EC213BD}" type="presOf" srcId="{8FE3EB83-B2EE-4970-A8AF-2EA1B557671A}" destId="{E94E2221-9BAB-4A31-B231-E864EFC933EA}" srcOrd="0" destOrd="0" presId="urn:microsoft.com/office/officeart/2005/8/layout/hList1"/>
    <dgm:cxn modelId="{5B7E2E3D-48C9-4E63-A5C5-BAB1E9263FD1}" type="presOf" srcId="{BB855220-B9CC-430D-A281-86485015BE79}" destId="{B0EB1867-B9A5-426E-A9E3-19F612AABF51}" srcOrd="0" destOrd="0" presId="urn:microsoft.com/office/officeart/2005/8/layout/hList1"/>
    <dgm:cxn modelId="{6358CA02-8392-4551-9050-D35B70CB3D00}" srcId="{9148E94F-01E5-4BEA-AA9E-3ACC2C6D0D91}" destId="{B38948F5-6280-4DD5-B7EC-0477C0925410}" srcOrd="1" destOrd="0" parTransId="{BD52E4CD-0B66-4A66-A336-7F11F8472292}" sibTransId="{7640DB04-BC35-4AA9-9B0B-67E1BD5DAE9C}"/>
    <dgm:cxn modelId="{021AD638-8726-489E-936D-5B72DB4358CA}" type="presOf" srcId="{F2059292-2115-408E-A476-9E5E7C684048}" destId="{0819716A-649C-41A4-9DE9-C23F3AEFEF6C}" srcOrd="0" destOrd="0" presId="urn:microsoft.com/office/officeart/2005/8/layout/hList1"/>
    <dgm:cxn modelId="{2B595693-B1DB-4BF9-9F73-D9A4536EE8E1}" type="presParOf" srcId="{01D18D49-F8A5-442A-AA2A-A58139EF4713}" destId="{3328ED2B-1D8B-465C-BD4E-6A9B9D22B125}" srcOrd="0" destOrd="0" presId="urn:microsoft.com/office/officeart/2005/8/layout/hList1"/>
    <dgm:cxn modelId="{B64A2F26-C0AD-47E4-9F2E-0C80FC893FF8}" type="presParOf" srcId="{3328ED2B-1D8B-465C-BD4E-6A9B9D22B125}" destId="{36F14CAF-EEFE-49DD-96A1-5844AF96B220}" srcOrd="0" destOrd="0" presId="urn:microsoft.com/office/officeart/2005/8/layout/hList1"/>
    <dgm:cxn modelId="{997CED63-FE47-464E-9A59-3BBBFFDEBFE2}" type="presParOf" srcId="{3328ED2B-1D8B-465C-BD4E-6A9B9D22B125}" destId="{3BB0D0AE-681B-49A6-83D7-8DB31B329638}" srcOrd="1" destOrd="0" presId="urn:microsoft.com/office/officeart/2005/8/layout/hList1"/>
    <dgm:cxn modelId="{D7970B64-3925-45B4-9764-06E8AFCF198D}" type="presParOf" srcId="{01D18D49-F8A5-442A-AA2A-A58139EF4713}" destId="{9C1D4B80-A008-4DDC-AFA3-D651BC032C6A}" srcOrd="1" destOrd="0" presId="urn:microsoft.com/office/officeart/2005/8/layout/hList1"/>
    <dgm:cxn modelId="{B13952AD-642E-4E38-BC4F-7A7BA432CEFB}" type="presParOf" srcId="{01D18D49-F8A5-442A-AA2A-A58139EF4713}" destId="{7BA64145-74C9-4075-A19E-E517F5D74A12}" srcOrd="2" destOrd="0" presId="urn:microsoft.com/office/officeart/2005/8/layout/hList1"/>
    <dgm:cxn modelId="{C9702B64-3C3B-464E-8E83-937F29FBEB86}" type="presParOf" srcId="{7BA64145-74C9-4075-A19E-E517F5D74A12}" destId="{A5338C15-2073-4F91-9115-BF34B2E356E3}" srcOrd="0" destOrd="0" presId="urn:microsoft.com/office/officeart/2005/8/layout/hList1"/>
    <dgm:cxn modelId="{63C1D895-F328-4D09-B922-DF88BB66BAA4}" type="presParOf" srcId="{7BA64145-74C9-4075-A19E-E517F5D74A12}" destId="{A884B3CB-B373-4349-B8EE-B892328A6728}" srcOrd="1" destOrd="0" presId="urn:microsoft.com/office/officeart/2005/8/layout/hList1"/>
    <dgm:cxn modelId="{67BC9CA3-FC7E-4E8A-A143-5999AD57F293}" type="presParOf" srcId="{01D18D49-F8A5-442A-AA2A-A58139EF4713}" destId="{E007DDD0-2C68-415C-9377-D701A46C2CB9}" srcOrd="3" destOrd="0" presId="urn:microsoft.com/office/officeart/2005/8/layout/hList1"/>
    <dgm:cxn modelId="{AA029C7D-0479-441F-9A4E-29E531A55A98}" type="presParOf" srcId="{01D18D49-F8A5-442A-AA2A-A58139EF4713}" destId="{F379F3CB-355F-49CA-A0E2-D549E628C7D3}" srcOrd="4" destOrd="0" presId="urn:microsoft.com/office/officeart/2005/8/layout/hList1"/>
    <dgm:cxn modelId="{6A775084-1D0A-41B4-BF9E-D69535A92C12}" type="presParOf" srcId="{F379F3CB-355F-49CA-A0E2-D549E628C7D3}" destId="{0819716A-649C-41A4-9DE9-C23F3AEFEF6C}" srcOrd="0" destOrd="0" presId="urn:microsoft.com/office/officeart/2005/8/layout/hList1"/>
    <dgm:cxn modelId="{4F7876FB-5829-44E8-A360-D4995591E89E}" type="presParOf" srcId="{F379F3CB-355F-49CA-A0E2-D549E628C7D3}" destId="{D56D67C4-D2E9-4362-BF11-70CFBD49EEA7}" srcOrd="1" destOrd="0" presId="urn:microsoft.com/office/officeart/2005/8/layout/hList1"/>
    <dgm:cxn modelId="{4DE55C22-DF36-4F5F-8294-81B25E9A80CD}" type="presParOf" srcId="{01D18D49-F8A5-442A-AA2A-A58139EF4713}" destId="{29DD6EF2-CC41-46D9-AACC-0EDA00B59750}" srcOrd="5" destOrd="0" presId="urn:microsoft.com/office/officeart/2005/8/layout/hList1"/>
    <dgm:cxn modelId="{05734DCF-6DB6-4C3A-AC14-448FBF0339D9}" type="presParOf" srcId="{01D18D49-F8A5-442A-AA2A-A58139EF4713}" destId="{97726525-EF94-43A0-80C5-1470992B961D}" srcOrd="6" destOrd="0" presId="urn:microsoft.com/office/officeart/2005/8/layout/hList1"/>
    <dgm:cxn modelId="{E17436B0-C65E-4608-A536-FE15A6F8CBB0}" type="presParOf" srcId="{97726525-EF94-43A0-80C5-1470992B961D}" destId="{0D15F96F-5651-484E-844C-886EAD8EC6C7}" srcOrd="0" destOrd="0" presId="urn:microsoft.com/office/officeart/2005/8/layout/hList1"/>
    <dgm:cxn modelId="{A78090FE-9038-4E96-8DBF-20445D0BB8D2}" type="presParOf" srcId="{97726525-EF94-43A0-80C5-1470992B961D}" destId="{F859B373-0AC4-4F69-B2CA-BF8F2F531466}" srcOrd="1" destOrd="0" presId="urn:microsoft.com/office/officeart/2005/8/layout/hList1"/>
    <dgm:cxn modelId="{E8F9CDA0-B558-46D9-91FF-D7912B912D2F}" type="presParOf" srcId="{01D18D49-F8A5-442A-AA2A-A58139EF4713}" destId="{B1405567-9220-4521-94B4-2616B613DCB2}" srcOrd="7" destOrd="0" presId="urn:microsoft.com/office/officeart/2005/8/layout/hList1"/>
    <dgm:cxn modelId="{AFC36735-FA71-4B5E-8CF6-8C410B26B726}" type="presParOf" srcId="{01D18D49-F8A5-442A-AA2A-A58139EF4713}" destId="{A9A67B4E-4CC2-471B-9DD6-56BA7101F692}" srcOrd="8" destOrd="0" presId="urn:microsoft.com/office/officeart/2005/8/layout/hList1"/>
    <dgm:cxn modelId="{1BE36B32-DC21-48C3-B5EF-1E6FBA22B970}" type="presParOf" srcId="{A9A67B4E-4CC2-471B-9DD6-56BA7101F692}" destId="{E94E2221-9BAB-4A31-B231-E864EFC933EA}" srcOrd="0" destOrd="0" presId="urn:microsoft.com/office/officeart/2005/8/layout/hList1"/>
    <dgm:cxn modelId="{71E67F69-D47C-49C0-BE83-BE1ADC9E084C}" type="presParOf" srcId="{A9A67B4E-4CC2-471B-9DD6-56BA7101F692}" destId="{B0EB1867-B9A5-426E-A9E3-19F612AABF5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78714E-4978-4078-8D97-5D15FFFAD077}"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el-GR"/>
        </a:p>
      </dgm:t>
    </dgm:pt>
    <dgm:pt modelId="{D1B348D8-6891-4B62-BFB4-EC57957C2513}">
      <dgm:prSet phldrT="[Κείμενο]"/>
      <dgm:spPr/>
      <dgm:t>
        <a:bodyPr/>
        <a:lstStyle/>
        <a:p>
          <a:r>
            <a:rPr lang="el-GR" dirty="0" smtClean="0">
              <a:latin typeface="Arial" pitchFamily="34" charset="0"/>
              <a:cs typeface="Arial" pitchFamily="34" charset="0"/>
            </a:rPr>
            <a:t>Σημεία Ελέγχου / Σχετικά Δικαιολογητικά &amp; θέση τους στο ΠΣΚΕ </a:t>
          </a:r>
          <a:endParaRPr lang="el-GR" dirty="0">
            <a:latin typeface="Arial" pitchFamily="34" charset="0"/>
            <a:cs typeface="Arial" pitchFamily="34" charset="0"/>
          </a:endParaRPr>
        </a:p>
      </dgm:t>
    </dgm:pt>
    <dgm:pt modelId="{2A299B00-E9B4-4401-88A4-82F8FE043FEA}" type="parTrans" cxnId="{61235B4F-8C54-4FB0-81B6-188F30CD03CD}">
      <dgm:prSet/>
      <dgm:spPr/>
      <dgm:t>
        <a:bodyPr/>
        <a:lstStyle/>
        <a:p>
          <a:endParaRPr lang="el-GR"/>
        </a:p>
      </dgm:t>
    </dgm:pt>
    <dgm:pt modelId="{1F1B11E3-19ED-4E0E-B1A5-15870DFD4F3B}" type="sibTrans" cxnId="{61235B4F-8C54-4FB0-81B6-188F30CD03CD}">
      <dgm:prSet/>
      <dgm:spPr/>
      <dgm:t>
        <a:bodyPr/>
        <a:lstStyle/>
        <a:p>
          <a:endParaRPr lang="el-GR"/>
        </a:p>
      </dgm:t>
    </dgm:pt>
    <dgm:pt modelId="{2EB487E5-626C-4909-BCC4-8407EDCE1B3A}">
      <dgm:prSet phldrT="[Κείμενο]"/>
      <dgm:spPr/>
      <dgm:t>
        <a:bodyPr/>
        <a:lstStyle/>
        <a:p>
          <a:pPr>
            <a:lnSpc>
              <a:spcPct val="150000"/>
            </a:lnSpc>
            <a:spcBef>
              <a:spcPts val="300"/>
            </a:spcBef>
            <a:spcAft>
              <a:spcPts val="300"/>
            </a:spcAft>
          </a:pPr>
          <a:r>
            <a:rPr lang="el-GR" i="0" dirty="0" smtClean="0">
              <a:latin typeface="Arial" pitchFamily="34" charset="0"/>
              <a:cs typeface="Arial" pitchFamily="34" charset="0"/>
            </a:rPr>
            <a:t>Ο τίτλος του σημείου ελέγχου (δικαιολογητικό ή προϋπόθεση)</a:t>
          </a:r>
          <a:endParaRPr lang="el-GR" i="0" dirty="0">
            <a:latin typeface="Arial" pitchFamily="34" charset="0"/>
            <a:cs typeface="Arial" pitchFamily="34" charset="0"/>
          </a:endParaRPr>
        </a:p>
      </dgm:t>
    </dgm:pt>
    <dgm:pt modelId="{84A08D33-8751-4863-8D44-12A7AE284247}" type="parTrans" cxnId="{090A1574-B2B0-4379-93E0-101E7A9C931A}">
      <dgm:prSet/>
      <dgm:spPr/>
      <dgm:t>
        <a:bodyPr/>
        <a:lstStyle/>
        <a:p>
          <a:endParaRPr lang="el-GR"/>
        </a:p>
      </dgm:t>
    </dgm:pt>
    <dgm:pt modelId="{9350DD6E-34C8-4B52-A7CA-684852A239E5}" type="sibTrans" cxnId="{090A1574-B2B0-4379-93E0-101E7A9C931A}">
      <dgm:prSet/>
      <dgm:spPr/>
      <dgm:t>
        <a:bodyPr/>
        <a:lstStyle/>
        <a:p>
          <a:endParaRPr lang="el-GR"/>
        </a:p>
      </dgm:t>
    </dgm:pt>
    <dgm:pt modelId="{9EA1B98D-B87D-4D36-8ACC-A06722DBAA0F}">
      <dgm:prSet phldrT="[Κείμενο]"/>
      <dgm:spPr/>
      <dgm:t>
        <a:bodyPr/>
        <a:lstStyle/>
        <a:p>
          <a:pPr>
            <a:lnSpc>
              <a:spcPct val="150000"/>
            </a:lnSpc>
            <a:spcBef>
              <a:spcPts val="300"/>
            </a:spcBef>
            <a:spcAft>
              <a:spcPts val="300"/>
            </a:spcAft>
          </a:pPr>
          <a:r>
            <a:rPr lang="el-GR" i="0" dirty="0" smtClean="0">
              <a:latin typeface="Arial" pitchFamily="34" charset="0"/>
              <a:cs typeface="Arial" pitchFamily="34" charset="0"/>
            </a:rPr>
            <a:t>Σχετιζόμενα με σημείο ελέγχου υποβληθέντα δικαιολογητικά (Παράρτημα 1 Προκήρυξης) </a:t>
          </a:r>
          <a:endParaRPr lang="el-GR" i="0" dirty="0">
            <a:latin typeface="Arial" pitchFamily="34" charset="0"/>
            <a:cs typeface="Arial" pitchFamily="34" charset="0"/>
          </a:endParaRPr>
        </a:p>
      </dgm:t>
    </dgm:pt>
    <dgm:pt modelId="{9B2BAB0C-2546-44F4-81CB-82D48D533C4F}" type="parTrans" cxnId="{462DD134-77A6-41B6-8252-02743543728F}">
      <dgm:prSet/>
      <dgm:spPr/>
      <dgm:t>
        <a:bodyPr/>
        <a:lstStyle/>
        <a:p>
          <a:endParaRPr lang="el-GR"/>
        </a:p>
      </dgm:t>
    </dgm:pt>
    <dgm:pt modelId="{BC65CD78-CC22-49BC-A5E4-CF2CA1306471}" type="sibTrans" cxnId="{462DD134-77A6-41B6-8252-02743543728F}">
      <dgm:prSet/>
      <dgm:spPr/>
      <dgm:t>
        <a:bodyPr/>
        <a:lstStyle/>
        <a:p>
          <a:endParaRPr lang="el-GR"/>
        </a:p>
      </dgm:t>
    </dgm:pt>
    <dgm:pt modelId="{0A3E0E0B-4946-43CE-9CF5-DDC1E33BD4A7}">
      <dgm:prSet phldrT="[Κείμενο]"/>
      <dgm:spPr/>
      <dgm:t>
        <a:bodyPr/>
        <a:lstStyle/>
        <a:p>
          <a:r>
            <a:rPr lang="el-GR" dirty="0" smtClean="0">
              <a:latin typeface="Arial" pitchFamily="34" charset="0"/>
              <a:cs typeface="Arial" pitchFamily="34" charset="0"/>
            </a:rPr>
            <a:t>Τρόπος Ελέγχου </a:t>
          </a:r>
          <a:endParaRPr lang="el-GR" dirty="0">
            <a:latin typeface="Arial" pitchFamily="34" charset="0"/>
            <a:cs typeface="Arial" pitchFamily="34" charset="0"/>
          </a:endParaRPr>
        </a:p>
      </dgm:t>
    </dgm:pt>
    <dgm:pt modelId="{EC789AED-EB30-4A30-9EE9-A0ED06847C13}" type="parTrans" cxnId="{7E1E85CE-FB9A-4189-BE86-85E9D741F6B4}">
      <dgm:prSet/>
      <dgm:spPr/>
      <dgm:t>
        <a:bodyPr/>
        <a:lstStyle/>
        <a:p>
          <a:endParaRPr lang="el-GR"/>
        </a:p>
      </dgm:t>
    </dgm:pt>
    <dgm:pt modelId="{5D8606BB-DC70-405B-A366-A45C0E566EE4}" type="sibTrans" cxnId="{7E1E85CE-FB9A-4189-BE86-85E9D741F6B4}">
      <dgm:prSet/>
      <dgm:spPr/>
      <dgm:t>
        <a:bodyPr/>
        <a:lstStyle/>
        <a:p>
          <a:endParaRPr lang="el-GR"/>
        </a:p>
      </dgm:t>
    </dgm:pt>
    <dgm:pt modelId="{74CDCDAE-68F5-4F55-98EC-27DCE25E8F61}">
      <dgm:prSet phldrT="[Κείμενο]"/>
      <dgm:spPr/>
      <dgm:t>
        <a:bodyPr/>
        <a:lstStyle/>
        <a:p>
          <a:pPr>
            <a:lnSpc>
              <a:spcPct val="150000"/>
            </a:lnSpc>
            <a:spcBef>
              <a:spcPts val="300"/>
            </a:spcBef>
            <a:spcAft>
              <a:spcPts val="300"/>
            </a:spcAft>
          </a:pPr>
          <a:r>
            <a:rPr lang="el-GR" dirty="0" smtClean="0">
              <a:latin typeface="Arial" pitchFamily="34" charset="0"/>
              <a:cs typeface="Arial" pitchFamily="34" charset="0"/>
            </a:rPr>
            <a:t>Οδηγίες για τον έλεγχο κάθε σημείου</a:t>
          </a:r>
          <a:endParaRPr lang="el-GR" dirty="0">
            <a:latin typeface="Arial" pitchFamily="34" charset="0"/>
            <a:cs typeface="Arial" pitchFamily="34" charset="0"/>
          </a:endParaRPr>
        </a:p>
      </dgm:t>
    </dgm:pt>
    <dgm:pt modelId="{25C600DB-3DAB-4C17-9D69-4EE29806F007}" type="parTrans" cxnId="{EC2A01A1-BD2B-4D22-B000-F9CACAB8773A}">
      <dgm:prSet/>
      <dgm:spPr/>
      <dgm:t>
        <a:bodyPr/>
        <a:lstStyle/>
        <a:p>
          <a:endParaRPr lang="el-GR"/>
        </a:p>
      </dgm:t>
    </dgm:pt>
    <dgm:pt modelId="{F7397820-6AFF-4E4B-BF77-B3C15B49B152}" type="sibTrans" cxnId="{EC2A01A1-BD2B-4D22-B000-F9CACAB8773A}">
      <dgm:prSet/>
      <dgm:spPr/>
      <dgm:t>
        <a:bodyPr/>
        <a:lstStyle/>
        <a:p>
          <a:endParaRPr lang="el-GR"/>
        </a:p>
      </dgm:t>
    </dgm:pt>
    <dgm:pt modelId="{D82A7F72-04A1-4333-A7C6-394867C177D1}">
      <dgm:prSet phldrT="[Κείμενο]"/>
      <dgm:spPr/>
      <dgm:t>
        <a:bodyPr/>
        <a:lstStyle/>
        <a:p>
          <a:pPr>
            <a:lnSpc>
              <a:spcPct val="150000"/>
            </a:lnSpc>
            <a:spcBef>
              <a:spcPts val="300"/>
            </a:spcBef>
            <a:spcAft>
              <a:spcPts val="300"/>
            </a:spcAft>
          </a:pPr>
          <a:r>
            <a:rPr lang="el-GR" b="1" i="1" dirty="0" smtClean="0">
              <a:solidFill>
                <a:srgbClr val="FFC000"/>
              </a:solidFill>
              <a:latin typeface="Arial" pitchFamily="34" charset="0"/>
              <a:cs typeface="Arial" pitchFamily="34" charset="0"/>
            </a:rPr>
            <a:t>Θέση δικαιολογητικών στο ΠΣΚΕ</a:t>
          </a:r>
          <a:endParaRPr lang="el-GR" b="1" i="1" dirty="0">
            <a:solidFill>
              <a:srgbClr val="FFC000"/>
            </a:solidFill>
            <a:latin typeface="Arial" pitchFamily="34" charset="0"/>
            <a:cs typeface="Arial" pitchFamily="34" charset="0"/>
          </a:endParaRPr>
        </a:p>
      </dgm:t>
    </dgm:pt>
    <dgm:pt modelId="{5C81F2A4-8634-4912-9DEB-F045EF3AE961}" type="parTrans" cxnId="{6ED57997-F65D-47FB-8826-B3FD7361D433}">
      <dgm:prSet/>
      <dgm:spPr/>
      <dgm:t>
        <a:bodyPr/>
        <a:lstStyle/>
        <a:p>
          <a:endParaRPr lang="el-GR"/>
        </a:p>
      </dgm:t>
    </dgm:pt>
    <dgm:pt modelId="{AB183CDA-4C2F-4A1E-A1A9-BD563378CE20}" type="sibTrans" cxnId="{6ED57997-F65D-47FB-8826-B3FD7361D433}">
      <dgm:prSet/>
      <dgm:spPr/>
      <dgm:t>
        <a:bodyPr/>
        <a:lstStyle/>
        <a:p>
          <a:endParaRPr lang="el-GR"/>
        </a:p>
      </dgm:t>
    </dgm:pt>
    <dgm:pt modelId="{C0E11965-243E-48CF-B212-EAAD2545CD38}">
      <dgm:prSet phldrT="[Κείμενο]"/>
      <dgm:spPr/>
      <dgm:t>
        <a:bodyPr/>
        <a:lstStyle/>
        <a:p>
          <a:pPr>
            <a:lnSpc>
              <a:spcPct val="150000"/>
            </a:lnSpc>
            <a:spcBef>
              <a:spcPts val="300"/>
            </a:spcBef>
            <a:spcAft>
              <a:spcPts val="300"/>
            </a:spcAft>
          </a:pPr>
          <a:r>
            <a:rPr lang="el-GR" dirty="0" smtClean="0">
              <a:latin typeface="Arial" pitchFamily="34" charset="0"/>
              <a:cs typeface="Arial" pitchFamily="34" charset="0"/>
            </a:rPr>
            <a:t>Θέση των αντίστοιχων υποχρεωτικών πεδίων προς επικαιροποίηση στο ΠΣΚΕ</a:t>
          </a:r>
          <a:endParaRPr lang="el-GR" dirty="0">
            <a:latin typeface="Arial" pitchFamily="34" charset="0"/>
            <a:cs typeface="Arial" pitchFamily="34" charset="0"/>
          </a:endParaRPr>
        </a:p>
      </dgm:t>
    </dgm:pt>
    <dgm:pt modelId="{1445CAB2-BC46-404D-9D4C-AAE6C5C87F37}" type="parTrans" cxnId="{156ABBDA-FFB4-4EB7-8F66-A0D39CF60550}">
      <dgm:prSet/>
      <dgm:spPr/>
      <dgm:t>
        <a:bodyPr/>
        <a:lstStyle/>
        <a:p>
          <a:endParaRPr lang="el-GR"/>
        </a:p>
      </dgm:t>
    </dgm:pt>
    <dgm:pt modelId="{4CF54F48-67B1-4628-A8AB-4C9C48010C2D}" type="sibTrans" cxnId="{156ABBDA-FFB4-4EB7-8F66-A0D39CF60550}">
      <dgm:prSet/>
      <dgm:spPr/>
      <dgm:t>
        <a:bodyPr/>
        <a:lstStyle/>
        <a:p>
          <a:endParaRPr lang="el-GR"/>
        </a:p>
      </dgm:t>
    </dgm:pt>
    <dgm:pt modelId="{42B2F33F-5260-4086-9343-19039A545B44}">
      <dgm:prSet phldrT="[Κείμενο]"/>
      <dgm:spPr/>
      <dgm:t>
        <a:bodyPr/>
        <a:lstStyle/>
        <a:p>
          <a:pPr>
            <a:lnSpc>
              <a:spcPct val="150000"/>
            </a:lnSpc>
            <a:spcBef>
              <a:spcPts val="300"/>
            </a:spcBef>
            <a:spcAft>
              <a:spcPts val="300"/>
            </a:spcAft>
          </a:pPr>
          <a:r>
            <a:rPr lang="el-GR" dirty="0" smtClean="0">
              <a:latin typeface="Arial" pitchFamily="34" charset="0"/>
              <a:cs typeface="Arial" pitchFamily="34" charset="0"/>
            </a:rPr>
            <a:t>Αντίστοιχη ερώτηση Ελέγχου νομιμότητας που μπορεί να απαντηθεί μετά τον έλεγχο του σημείου.</a:t>
          </a:r>
          <a:endParaRPr lang="el-GR" dirty="0">
            <a:latin typeface="Arial" pitchFamily="34" charset="0"/>
            <a:cs typeface="Arial" pitchFamily="34" charset="0"/>
          </a:endParaRPr>
        </a:p>
      </dgm:t>
    </dgm:pt>
    <dgm:pt modelId="{92C705A7-CFE8-40FB-8C5E-2DB857445187}" type="parTrans" cxnId="{112613BE-63A8-45AD-9099-508D149AAC39}">
      <dgm:prSet/>
      <dgm:spPr/>
      <dgm:t>
        <a:bodyPr/>
        <a:lstStyle/>
        <a:p>
          <a:endParaRPr lang="el-GR"/>
        </a:p>
      </dgm:t>
    </dgm:pt>
    <dgm:pt modelId="{284B5729-C560-4FE0-AE56-38ADFCB274D1}" type="sibTrans" cxnId="{112613BE-63A8-45AD-9099-508D149AAC39}">
      <dgm:prSet/>
      <dgm:spPr/>
      <dgm:t>
        <a:bodyPr/>
        <a:lstStyle/>
        <a:p>
          <a:endParaRPr lang="el-GR"/>
        </a:p>
      </dgm:t>
    </dgm:pt>
    <dgm:pt modelId="{C97A1D99-E4FD-4D70-B598-234C1B3CE7AB}" type="pres">
      <dgm:prSet presAssocID="{6478714E-4978-4078-8D97-5D15FFFAD077}" presName="Name0" presStyleCnt="0">
        <dgm:presLayoutVars>
          <dgm:dir/>
          <dgm:animLvl val="lvl"/>
          <dgm:resizeHandles val="exact"/>
        </dgm:presLayoutVars>
      </dgm:prSet>
      <dgm:spPr/>
      <dgm:t>
        <a:bodyPr/>
        <a:lstStyle/>
        <a:p>
          <a:endParaRPr lang="el-GR"/>
        </a:p>
      </dgm:t>
    </dgm:pt>
    <dgm:pt modelId="{7934FBBD-81ED-454B-9684-46EE30CE531D}" type="pres">
      <dgm:prSet presAssocID="{D1B348D8-6891-4B62-BFB4-EC57957C2513}" presName="composite" presStyleCnt="0"/>
      <dgm:spPr/>
    </dgm:pt>
    <dgm:pt modelId="{9A0F9ADC-A91A-4C98-8046-A44DC5124AB4}" type="pres">
      <dgm:prSet presAssocID="{D1B348D8-6891-4B62-BFB4-EC57957C2513}" presName="parTx" presStyleLbl="alignNode1" presStyleIdx="0" presStyleCnt="2">
        <dgm:presLayoutVars>
          <dgm:chMax val="0"/>
          <dgm:chPref val="0"/>
          <dgm:bulletEnabled val="1"/>
        </dgm:presLayoutVars>
      </dgm:prSet>
      <dgm:spPr/>
      <dgm:t>
        <a:bodyPr/>
        <a:lstStyle/>
        <a:p>
          <a:endParaRPr lang="el-GR"/>
        </a:p>
      </dgm:t>
    </dgm:pt>
    <dgm:pt modelId="{D0145AC0-C458-4E83-84DF-86835FD9D533}" type="pres">
      <dgm:prSet presAssocID="{D1B348D8-6891-4B62-BFB4-EC57957C2513}" presName="desTx" presStyleLbl="alignAccFollowNode1" presStyleIdx="0" presStyleCnt="2" custLinFactNeighborX="-1876" custLinFactNeighborY="124">
        <dgm:presLayoutVars>
          <dgm:bulletEnabled val="1"/>
        </dgm:presLayoutVars>
      </dgm:prSet>
      <dgm:spPr/>
      <dgm:t>
        <a:bodyPr/>
        <a:lstStyle/>
        <a:p>
          <a:endParaRPr lang="el-GR"/>
        </a:p>
      </dgm:t>
    </dgm:pt>
    <dgm:pt modelId="{BF55104C-C9E4-4B3C-87CA-9F329EAD47DC}" type="pres">
      <dgm:prSet presAssocID="{1F1B11E3-19ED-4E0E-B1A5-15870DFD4F3B}" presName="space" presStyleCnt="0"/>
      <dgm:spPr/>
    </dgm:pt>
    <dgm:pt modelId="{0FD605E1-2318-4961-82C5-7A59E9148CF0}" type="pres">
      <dgm:prSet presAssocID="{0A3E0E0B-4946-43CE-9CF5-DDC1E33BD4A7}" presName="composite" presStyleCnt="0"/>
      <dgm:spPr/>
    </dgm:pt>
    <dgm:pt modelId="{34EF809B-05F0-4A62-B071-E464B7BBE227}" type="pres">
      <dgm:prSet presAssocID="{0A3E0E0B-4946-43CE-9CF5-DDC1E33BD4A7}" presName="parTx" presStyleLbl="alignNode1" presStyleIdx="1" presStyleCnt="2">
        <dgm:presLayoutVars>
          <dgm:chMax val="0"/>
          <dgm:chPref val="0"/>
          <dgm:bulletEnabled val="1"/>
        </dgm:presLayoutVars>
      </dgm:prSet>
      <dgm:spPr/>
      <dgm:t>
        <a:bodyPr/>
        <a:lstStyle/>
        <a:p>
          <a:endParaRPr lang="el-GR"/>
        </a:p>
      </dgm:t>
    </dgm:pt>
    <dgm:pt modelId="{1F0939EA-2941-4C99-9F18-DCE8DDA357CE}" type="pres">
      <dgm:prSet presAssocID="{0A3E0E0B-4946-43CE-9CF5-DDC1E33BD4A7}" presName="desTx" presStyleLbl="alignAccFollowNode1" presStyleIdx="1" presStyleCnt="2">
        <dgm:presLayoutVars>
          <dgm:bulletEnabled val="1"/>
        </dgm:presLayoutVars>
      </dgm:prSet>
      <dgm:spPr/>
      <dgm:t>
        <a:bodyPr/>
        <a:lstStyle/>
        <a:p>
          <a:endParaRPr lang="el-GR"/>
        </a:p>
      </dgm:t>
    </dgm:pt>
  </dgm:ptLst>
  <dgm:cxnLst>
    <dgm:cxn modelId="{156ABBDA-FFB4-4EB7-8F66-A0D39CF60550}" srcId="{0A3E0E0B-4946-43CE-9CF5-DDC1E33BD4A7}" destId="{C0E11965-243E-48CF-B212-EAAD2545CD38}" srcOrd="1" destOrd="0" parTransId="{1445CAB2-BC46-404D-9D4C-AAE6C5C87F37}" sibTransId="{4CF54F48-67B1-4628-A8AB-4C9C48010C2D}"/>
    <dgm:cxn modelId="{61B873BD-13C1-4A86-BB36-B9A6D8AF6FAE}" type="presOf" srcId="{D82A7F72-04A1-4333-A7C6-394867C177D1}" destId="{D0145AC0-C458-4E83-84DF-86835FD9D533}" srcOrd="0" destOrd="2" presId="urn:microsoft.com/office/officeart/2005/8/layout/hList1"/>
    <dgm:cxn modelId="{23374539-AC97-46FA-8A38-FF37D083B7E9}" type="presOf" srcId="{74CDCDAE-68F5-4F55-98EC-27DCE25E8F61}" destId="{1F0939EA-2941-4C99-9F18-DCE8DDA357CE}" srcOrd="0" destOrd="0" presId="urn:microsoft.com/office/officeart/2005/8/layout/hList1"/>
    <dgm:cxn modelId="{090A1574-B2B0-4379-93E0-101E7A9C931A}" srcId="{D1B348D8-6891-4B62-BFB4-EC57957C2513}" destId="{2EB487E5-626C-4909-BCC4-8407EDCE1B3A}" srcOrd="0" destOrd="0" parTransId="{84A08D33-8751-4863-8D44-12A7AE284247}" sibTransId="{9350DD6E-34C8-4B52-A7CA-684852A239E5}"/>
    <dgm:cxn modelId="{462DD134-77A6-41B6-8252-02743543728F}" srcId="{D1B348D8-6891-4B62-BFB4-EC57957C2513}" destId="{9EA1B98D-B87D-4D36-8ACC-A06722DBAA0F}" srcOrd="1" destOrd="0" parTransId="{9B2BAB0C-2546-44F4-81CB-82D48D533C4F}" sibTransId="{BC65CD78-CC22-49BC-A5E4-CF2CA1306471}"/>
    <dgm:cxn modelId="{72367759-DB2C-4C14-9850-B9C175963219}" type="presOf" srcId="{D1B348D8-6891-4B62-BFB4-EC57957C2513}" destId="{9A0F9ADC-A91A-4C98-8046-A44DC5124AB4}" srcOrd="0" destOrd="0" presId="urn:microsoft.com/office/officeart/2005/8/layout/hList1"/>
    <dgm:cxn modelId="{E9F10DCC-AC28-4229-8FEE-B2CD194E8CD8}" type="presOf" srcId="{0A3E0E0B-4946-43CE-9CF5-DDC1E33BD4A7}" destId="{34EF809B-05F0-4A62-B071-E464B7BBE227}" srcOrd="0" destOrd="0" presId="urn:microsoft.com/office/officeart/2005/8/layout/hList1"/>
    <dgm:cxn modelId="{7433DC24-FEDE-42F0-8E9E-52671331DC5A}" type="presOf" srcId="{6478714E-4978-4078-8D97-5D15FFFAD077}" destId="{C97A1D99-E4FD-4D70-B598-234C1B3CE7AB}" srcOrd="0" destOrd="0" presId="urn:microsoft.com/office/officeart/2005/8/layout/hList1"/>
    <dgm:cxn modelId="{52729A21-07A4-42AB-B1A5-138F67C91A4D}" type="presOf" srcId="{2EB487E5-626C-4909-BCC4-8407EDCE1B3A}" destId="{D0145AC0-C458-4E83-84DF-86835FD9D533}" srcOrd="0" destOrd="0" presId="urn:microsoft.com/office/officeart/2005/8/layout/hList1"/>
    <dgm:cxn modelId="{112613BE-63A8-45AD-9099-508D149AAC39}" srcId="{0A3E0E0B-4946-43CE-9CF5-DDC1E33BD4A7}" destId="{42B2F33F-5260-4086-9343-19039A545B44}" srcOrd="2" destOrd="0" parTransId="{92C705A7-CFE8-40FB-8C5E-2DB857445187}" sibTransId="{284B5729-C560-4FE0-AE56-38ADFCB274D1}"/>
    <dgm:cxn modelId="{EC2A01A1-BD2B-4D22-B000-F9CACAB8773A}" srcId="{0A3E0E0B-4946-43CE-9CF5-DDC1E33BD4A7}" destId="{74CDCDAE-68F5-4F55-98EC-27DCE25E8F61}" srcOrd="0" destOrd="0" parTransId="{25C600DB-3DAB-4C17-9D69-4EE29806F007}" sibTransId="{F7397820-6AFF-4E4B-BF77-B3C15B49B152}"/>
    <dgm:cxn modelId="{2AF0A83C-A1C1-48DF-9A5B-771B0C0F18B9}" type="presOf" srcId="{42B2F33F-5260-4086-9343-19039A545B44}" destId="{1F0939EA-2941-4C99-9F18-DCE8DDA357CE}" srcOrd="0" destOrd="2" presId="urn:microsoft.com/office/officeart/2005/8/layout/hList1"/>
    <dgm:cxn modelId="{B2F8B96B-1F6B-49C2-8C19-4817FD7375C6}" type="presOf" srcId="{9EA1B98D-B87D-4D36-8ACC-A06722DBAA0F}" destId="{D0145AC0-C458-4E83-84DF-86835FD9D533}" srcOrd="0" destOrd="1" presId="urn:microsoft.com/office/officeart/2005/8/layout/hList1"/>
    <dgm:cxn modelId="{6ED57997-F65D-47FB-8826-B3FD7361D433}" srcId="{D1B348D8-6891-4B62-BFB4-EC57957C2513}" destId="{D82A7F72-04A1-4333-A7C6-394867C177D1}" srcOrd="2" destOrd="0" parTransId="{5C81F2A4-8634-4912-9DEB-F045EF3AE961}" sibTransId="{AB183CDA-4C2F-4A1E-A1A9-BD563378CE20}"/>
    <dgm:cxn modelId="{61235B4F-8C54-4FB0-81B6-188F30CD03CD}" srcId="{6478714E-4978-4078-8D97-5D15FFFAD077}" destId="{D1B348D8-6891-4B62-BFB4-EC57957C2513}" srcOrd="0" destOrd="0" parTransId="{2A299B00-E9B4-4401-88A4-82F8FE043FEA}" sibTransId="{1F1B11E3-19ED-4E0E-B1A5-15870DFD4F3B}"/>
    <dgm:cxn modelId="{F2DE0AF4-BA91-440F-BC0C-6EA9C9F0F2E6}" type="presOf" srcId="{C0E11965-243E-48CF-B212-EAAD2545CD38}" destId="{1F0939EA-2941-4C99-9F18-DCE8DDA357CE}" srcOrd="0" destOrd="1" presId="urn:microsoft.com/office/officeart/2005/8/layout/hList1"/>
    <dgm:cxn modelId="{7E1E85CE-FB9A-4189-BE86-85E9D741F6B4}" srcId="{6478714E-4978-4078-8D97-5D15FFFAD077}" destId="{0A3E0E0B-4946-43CE-9CF5-DDC1E33BD4A7}" srcOrd="1" destOrd="0" parTransId="{EC789AED-EB30-4A30-9EE9-A0ED06847C13}" sibTransId="{5D8606BB-DC70-405B-A366-A45C0E566EE4}"/>
    <dgm:cxn modelId="{C9D274E3-B93C-4467-B325-2FBD5C4F4776}" type="presParOf" srcId="{C97A1D99-E4FD-4D70-B598-234C1B3CE7AB}" destId="{7934FBBD-81ED-454B-9684-46EE30CE531D}" srcOrd="0" destOrd="0" presId="urn:microsoft.com/office/officeart/2005/8/layout/hList1"/>
    <dgm:cxn modelId="{27CFF40C-5DA3-428A-ABFA-A26B1DE5FE5E}" type="presParOf" srcId="{7934FBBD-81ED-454B-9684-46EE30CE531D}" destId="{9A0F9ADC-A91A-4C98-8046-A44DC5124AB4}" srcOrd="0" destOrd="0" presId="urn:microsoft.com/office/officeart/2005/8/layout/hList1"/>
    <dgm:cxn modelId="{DD99C113-666D-4DD0-8A97-A1A5D51ECFA9}" type="presParOf" srcId="{7934FBBD-81ED-454B-9684-46EE30CE531D}" destId="{D0145AC0-C458-4E83-84DF-86835FD9D533}" srcOrd="1" destOrd="0" presId="urn:microsoft.com/office/officeart/2005/8/layout/hList1"/>
    <dgm:cxn modelId="{0A7B3C46-1E78-4866-9CCA-D3183A8D1DFB}" type="presParOf" srcId="{C97A1D99-E4FD-4D70-B598-234C1B3CE7AB}" destId="{BF55104C-C9E4-4B3C-87CA-9F329EAD47DC}" srcOrd="1" destOrd="0" presId="urn:microsoft.com/office/officeart/2005/8/layout/hList1"/>
    <dgm:cxn modelId="{5DA86E94-121A-468C-A76E-4FF9092B364F}" type="presParOf" srcId="{C97A1D99-E4FD-4D70-B598-234C1B3CE7AB}" destId="{0FD605E1-2318-4961-82C5-7A59E9148CF0}" srcOrd="2" destOrd="0" presId="urn:microsoft.com/office/officeart/2005/8/layout/hList1"/>
    <dgm:cxn modelId="{805C909E-2CCE-4469-BEC5-1A42D9140D37}" type="presParOf" srcId="{0FD605E1-2318-4961-82C5-7A59E9148CF0}" destId="{34EF809B-05F0-4A62-B071-E464B7BBE227}" srcOrd="0" destOrd="0" presId="urn:microsoft.com/office/officeart/2005/8/layout/hList1"/>
    <dgm:cxn modelId="{07E42935-6AC7-4D92-A267-D59A263B4712}" type="presParOf" srcId="{0FD605E1-2318-4961-82C5-7A59E9148CF0}" destId="{1F0939EA-2941-4C99-9F18-DCE8DDA357C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DAD642-F3E0-46F3-AD48-EEA6F9D86C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36C93CF1-E86C-4770-BCF9-78B7AF810414}">
      <dgm:prSet phldrT="[Κείμενο]" custT="1"/>
      <dgm:spPr/>
      <dgm:t>
        <a:bodyPr/>
        <a:lstStyle/>
        <a:p>
          <a:r>
            <a:rPr lang="el-GR" sz="1600" dirty="0" smtClean="0">
              <a:latin typeface="Arial" pitchFamily="34" charset="0"/>
              <a:cs typeface="Arial" pitchFamily="34" charset="0"/>
            </a:rPr>
            <a:t>Κατηγορία Αρχικής Επένδυσης </a:t>
          </a:r>
          <a:endParaRPr lang="el-GR" sz="1600" dirty="0">
            <a:latin typeface="Arial" pitchFamily="34" charset="0"/>
            <a:cs typeface="Arial" pitchFamily="34" charset="0"/>
          </a:endParaRPr>
        </a:p>
      </dgm:t>
    </dgm:pt>
    <dgm:pt modelId="{396E6E9F-D744-4292-B357-13D2CE1AE9D0}" type="parTrans" cxnId="{E2D1199F-079C-4072-A3B1-1A338337F363}">
      <dgm:prSet/>
      <dgm:spPr/>
      <dgm:t>
        <a:bodyPr/>
        <a:lstStyle/>
        <a:p>
          <a:endParaRPr lang="el-GR"/>
        </a:p>
      </dgm:t>
    </dgm:pt>
    <dgm:pt modelId="{953D3BA8-445B-4A6A-B369-F0CD0F401F51}" type="sibTrans" cxnId="{E2D1199F-079C-4072-A3B1-1A338337F363}">
      <dgm:prSet/>
      <dgm:spPr/>
      <dgm:t>
        <a:bodyPr/>
        <a:lstStyle/>
        <a:p>
          <a:endParaRPr lang="el-GR"/>
        </a:p>
      </dgm:t>
    </dgm:pt>
    <dgm:pt modelId="{14622538-1440-4AD8-B791-88580835EDC1}">
      <dgm:prSet phldrT="[Κείμενο]" custT="1"/>
      <dgm:spPr/>
      <dgm:t>
        <a:bodyPr/>
        <a:lstStyle/>
        <a:p>
          <a:r>
            <a:rPr lang="el-GR" sz="1600" dirty="0" smtClean="0">
              <a:latin typeface="Arial" pitchFamily="34" charset="0"/>
              <a:cs typeface="Arial" pitchFamily="34" charset="0"/>
            </a:rPr>
            <a:t>Περίπτωση εκμεταλλεύσεων πρωτογενούς γεωργικής παραγωγής  (παρ.6, άρθ.3 ΚΥΑ) </a:t>
          </a:r>
          <a:endParaRPr lang="el-GR" sz="1600" dirty="0">
            <a:latin typeface="Arial" pitchFamily="34" charset="0"/>
            <a:cs typeface="Arial" pitchFamily="34" charset="0"/>
          </a:endParaRPr>
        </a:p>
      </dgm:t>
    </dgm:pt>
    <dgm:pt modelId="{F259940A-FD15-4823-8007-2609311D3189}" type="parTrans" cxnId="{14FE6756-F059-4E5D-8FA6-EB3D7A47FAD8}">
      <dgm:prSet/>
      <dgm:spPr/>
      <dgm:t>
        <a:bodyPr/>
        <a:lstStyle/>
        <a:p>
          <a:endParaRPr lang="el-GR"/>
        </a:p>
      </dgm:t>
    </dgm:pt>
    <dgm:pt modelId="{0C0B87CE-7923-435A-ABAA-66506AC6D4C2}" type="sibTrans" cxnId="{14FE6756-F059-4E5D-8FA6-EB3D7A47FAD8}">
      <dgm:prSet/>
      <dgm:spPr/>
      <dgm:t>
        <a:bodyPr/>
        <a:lstStyle/>
        <a:p>
          <a:endParaRPr lang="el-GR"/>
        </a:p>
      </dgm:t>
    </dgm:pt>
    <dgm:pt modelId="{3A47E3F9-ED64-436D-9032-D3FB0D321928}">
      <dgm:prSet phldrT="[Κείμενο]" custT="1"/>
      <dgm:spPr/>
      <dgm:t>
        <a:bodyPr/>
        <a:lstStyle/>
        <a:p>
          <a:r>
            <a:rPr lang="el-GR" sz="1600" dirty="0" smtClean="0">
              <a:latin typeface="Arial" pitchFamily="34" charset="0"/>
              <a:cs typeface="Arial" pitchFamily="34" charset="0"/>
            </a:rPr>
            <a:t>Επιλέξιμες δαπάνες ( παρ.2, άρθ.3ΚΥΑ)</a:t>
          </a:r>
          <a:endParaRPr lang="el-GR" sz="1600" dirty="0">
            <a:latin typeface="Arial" pitchFamily="34" charset="0"/>
            <a:cs typeface="Arial" pitchFamily="34" charset="0"/>
          </a:endParaRPr>
        </a:p>
      </dgm:t>
    </dgm:pt>
    <dgm:pt modelId="{4FABD114-19B7-4A68-BE59-B25024E00956}" type="parTrans" cxnId="{88340349-7D64-4E05-B280-17D10566C362}">
      <dgm:prSet/>
      <dgm:spPr/>
      <dgm:t>
        <a:bodyPr/>
        <a:lstStyle/>
        <a:p>
          <a:endParaRPr lang="el-GR"/>
        </a:p>
      </dgm:t>
    </dgm:pt>
    <dgm:pt modelId="{357B4415-EB0A-4347-BF6B-AA8E777A71A2}" type="sibTrans" cxnId="{88340349-7D64-4E05-B280-17D10566C362}">
      <dgm:prSet/>
      <dgm:spPr/>
      <dgm:t>
        <a:bodyPr/>
        <a:lstStyle/>
        <a:p>
          <a:endParaRPr lang="el-GR"/>
        </a:p>
      </dgm:t>
    </dgm:pt>
    <dgm:pt modelId="{15EE23C9-C611-4A77-9943-22814D42F36F}">
      <dgm:prSet phldrT="[Κείμενο]" custT="1"/>
      <dgm:spPr/>
      <dgm:t>
        <a:bodyPr/>
        <a:lstStyle/>
        <a:p>
          <a:r>
            <a:rPr lang="el-GR" sz="1600" dirty="0" smtClean="0">
              <a:latin typeface="Arial" pitchFamily="34" charset="0"/>
              <a:cs typeface="Arial" pitchFamily="34" charset="0"/>
            </a:rPr>
            <a:t>ΜΜΕ (Φορέας Επένδυσης). </a:t>
          </a:r>
          <a:endParaRPr lang="el-GR" sz="1600" dirty="0">
            <a:latin typeface="Arial" pitchFamily="34" charset="0"/>
            <a:cs typeface="Arial" pitchFamily="34" charset="0"/>
          </a:endParaRPr>
        </a:p>
      </dgm:t>
    </dgm:pt>
    <dgm:pt modelId="{C10AF630-7195-4B63-B7D9-55766BB84B67}" type="sibTrans" cxnId="{4E94ECB4-F785-4EA7-9657-2E332FA272C3}">
      <dgm:prSet/>
      <dgm:spPr/>
      <dgm:t>
        <a:bodyPr/>
        <a:lstStyle/>
        <a:p>
          <a:endParaRPr lang="el-GR"/>
        </a:p>
      </dgm:t>
    </dgm:pt>
    <dgm:pt modelId="{4FDC8D00-72CB-4FBE-8CA7-138BDCA02B4D}" type="parTrans" cxnId="{4E94ECB4-F785-4EA7-9657-2E332FA272C3}">
      <dgm:prSet/>
      <dgm:spPr/>
      <dgm:t>
        <a:bodyPr/>
        <a:lstStyle/>
        <a:p>
          <a:endParaRPr lang="el-GR"/>
        </a:p>
      </dgm:t>
    </dgm:pt>
    <dgm:pt modelId="{8F858EFF-AC16-4C59-A143-4F75122B901A}" type="pres">
      <dgm:prSet presAssocID="{D2DAD642-F3E0-46F3-AD48-EEA6F9D86CEF}" presName="linear" presStyleCnt="0">
        <dgm:presLayoutVars>
          <dgm:dir/>
          <dgm:animLvl val="lvl"/>
          <dgm:resizeHandles val="exact"/>
        </dgm:presLayoutVars>
      </dgm:prSet>
      <dgm:spPr/>
      <dgm:t>
        <a:bodyPr/>
        <a:lstStyle/>
        <a:p>
          <a:endParaRPr lang="el-GR"/>
        </a:p>
      </dgm:t>
    </dgm:pt>
    <dgm:pt modelId="{7AF239E0-F253-43C2-80E0-F8AC812B443A}" type="pres">
      <dgm:prSet presAssocID="{15EE23C9-C611-4A77-9943-22814D42F36F}" presName="parentLin" presStyleCnt="0"/>
      <dgm:spPr/>
    </dgm:pt>
    <dgm:pt modelId="{95874DCF-801A-4CFA-AE9A-77465860B056}" type="pres">
      <dgm:prSet presAssocID="{15EE23C9-C611-4A77-9943-22814D42F36F}" presName="parentLeftMargin" presStyleLbl="node1" presStyleIdx="0" presStyleCnt="4"/>
      <dgm:spPr/>
      <dgm:t>
        <a:bodyPr/>
        <a:lstStyle/>
        <a:p>
          <a:endParaRPr lang="el-GR"/>
        </a:p>
      </dgm:t>
    </dgm:pt>
    <dgm:pt modelId="{B4B8FB95-2B64-4A59-BE39-977643DF31DA}" type="pres">
      <dgm:prSet presAssocID="{15EE23C9-C611-4A77-9943-22814D42F36F}" presName="parentText" presStyleLbl="node1" presStyleIdx="0" presStyleCnt="4" custScaleY="121572">
        <dgm:presLayoutVars>
          <dgm:chMax val="0"/>
          <dgm:bulletEnabled val="1"/>
        </dgm:presLayoutVars>
      </dgm:prSet>
      <dgm:spPr/>
      <dgm:t>
        <a:bodyPr/>
        <a:lstStyle/>
        <a:p>
          <a:endParaRPr lang="el-GR"/>
        </a:p>
      </dgm:t>
    </dgm:pt>
    <dgm:pt modelId="{3DE24903-3644-476E-BF44-AE8F7708BB10}" type="pres">
      <dgm:prSet presAssocID="{15EE23C9-C611-4A77-9943-22814D42F36F}" presName="negativeSpace" presStyleCnt="0"/>
      <dgm:spPr/>
    </dgm:pt>
    <dgm:pt modelId="{CFE2B747-74D3-4743-ABD2-BF6912CC70C2}" type="pres">
      <dgm:prSet presAssocID="{15EE23C9-C611-4A77-9943-22814D42F36F}" presName="childText" presStyleLbl="conFgAcc1" presStyleIdx="0" presStyleCnt="4">
        <dgm:presLayoutVars>
          <dgm:bulletEnabled val="1"/>
        </dgm:presLayoutVars>
      </dgm:prSet>
      <dgm:spPr/>
    </dgm:pt>
    <dgm:pt modelId="{C6F69D82-E2D0-4AD9-9ECD-F4B74CE63011}" type="pres">
      <dgm:prSet presAssocID="{C10AF630-7195-4B63-B7D9-55766BB84B67}" presName="spaceBetweenRectangles" presStyleCnt="0"/>
      <dgm:spPr/>
    </dgm:pt>
    <dgm:pt modelId="{5EEA23F1-EBAB-42F5-9FD6-61694A78D6DC}" type="pres">
      <dgm:prSet presAssocID="{36C93CF1-E86C-4770-BCF9-78B7AF810414}" presName="parentLin" presStyleCnt="0"/>
      <dgm:spPr/>
    </dgm:pt>
    <dgm:pt modelId="{FDA64F1A-CC5B-498E-8BEC-612472059F25}" type="pres">
      <dgm:prSet presAssocID="{36C93CF1-E86C-4770-BCF9-78B7AF810414}" presName="parentLeftMargin" presStyleLbl="node1" presStyleIdx="0" presStyleCnt="4"/>
      <dgm:spPr/>
      <dgm:t>
        <a:bodyPr/>
        <a:lstStyle/>
        <a:p>
          <a:endParaRPr lang="el-GR"/>
        </a:p>
      </dgm:t>
    </dgm:pt>
    <dgm:pt modelId="{5EE5A14F-2B40-4D27-B3E7-B6BEAF211220}" type="pres">
      <dgm:prSet presAssocID="{36C93CF1-E86C-4770-BCF9-78B7AF810414}" presName="parentText" presStyleLbl="node1" presStyleIdx="1" presStyleCnt="4" custScaleY="158577">
        <dgm:presLayoutVars>
          <dgm:chMax val="0"/>
          <dgm:bulletEnabled val="1"/>
        </dgm:presLayoutVars>
      </dgm:prSet>
      <dgm:spPr/>
      <dgm:t>
        <a:bodyPr/>
        <a:lstStyle/>
        <a:p>
          <a:endParaRPr lang="el-GR"/>
        </a:p>
      </dgm:t>
    </dgm:pt>
    <dgm:pt modelId="{AA6F2BBE-1789-4FBC-A7D8-B4079B1055FC}" type="pres">
      <dgm:prSet presAssocID="{36C93CF1-E86C-4770-BCF9-78B7AF810414}" presName="negativeSpace" presStyleCnt="0"/>
      <dgm:spPr/>
    </dgm:pt>
    <dgm:pt modelId="{BEA3F12B-ECCF-46E9-A98B-1158A5A7A428}" type="pres">
      <dgm:prSet presAssocID="{36C93CF1-E86C-4770-BCF9-78B7AF810414}" presName="childText" presStyleLbl="conFgAcc1" presStyleIdx="1" presStyleCnt="4">
        <dgm:presLayoutVars>
          <dgm:bulletEnabled val="1"/>
        </dgm:presLayoutVars>
      </dgm:prSet>
      <dgm:spPr/>
    </dgm:pt>
    <dgm:pt modelId="{7DCBD276-F059-472C-BAA2-27465FAF5ACE}" type="pres">
      <dgm:prSet presAssocID="{953D3BA8-445B-4A6A-B369-F0CD0F401F51}" presName="spaceBetweenRectangles" presStyleCnt="0"/>
      <dgm:spPr/>
    </dgm:pt>
    <dgm:pt modelId="{45E4AF66-2314-4515-B6EE-17445812D382}" type="pres">
      <dgm:prSet presAssocID="{14622538-1440-4AD8-B791-88580835EDC1}" presName="parentLin" presStyleCnt="0"/>
      <dgm:spPr/>
    </dgm:pt>
    <dgm:pt modelId="{425436E9-D312-4C8D-BC26-8DD35AC1CA14}" type="pres">
      <dgm:prSet presAssocID="{14622538-1440-4AD8-B791-88580835EDC1}" presName="parentLeftMargin" presStyleLbl="node1" presStyleIdx="1" presStyleCnt="4"/>
      <dgm:spPr/>
      <dgm:t>
        <a:bodyPr/>
        <a:lstStyle/>
        <a:p>
          <a:endParaRPr lang="el-GR"/>
        </a:p>
      </dgm:t>
    </dgm:pt>
    <dgm:pt modelId="{48DD4CE4-7607-4B60-8824-316CFA8DBB82}" type="pres">
      <dgm:prSet presAssocID="{14622538-1440-4AD8-B791-88580835EDC1}" presName="parentText" presStyleLbl="node1" presStyleIdx="2" presStyleCnt="4" custScaleX="117219" custScaleY="154512">
        <dgm:presLayoutVars>
          <dgm:chMax val="0"/>
          <dgm:bulletEnabled val="1"/>
        </dgm:presLayoutVars>
      </dgm:prSet>
      <dgm:spPr/>
      <dgm:t>
        <a:bodyPr/>
        <a:lstStyle/>
        <a:p>
          <a:endParaRPr lang="el-GR"/>
        </a:p>
      </dgm:t>
    </dgm:pt>
    <dgm:pt modelId="{F41C5C90-5E41-4B5F-B843-078E3542BCC0}" type="pres">
      <dgm:prSet presAssocID="{14622538-1440-4AD8-B791-88580835EDC1}" presName="negativeSpace" presStyleCnt="0"/>
      <dgm:spPr/>
    </dgm:pt>
    <dgm:pt modelId="{B7C251C5-FB98-421E-A092-15415FE272E7}" type="pres">
      <dgm:prSet presAssocID="{14622538-1440-4AD8-B791-88580835EDC1}" presName="childText" presStyleLbl="conFgAcc1" presStyleIdx="2" presStyleCnt="4">
        <dgm:presLayoutVars>
          <dgm:bulletEnabled val="1"/>
        </dgm:presLayoutVars>
      </dgm:prSet>
      <dgm:spPr/>
    </dgm:pt>
    <dgm:pt modelId="{52190F4B-A35F-4CDC-934D-181D55E09503}" type="pres">
      <dgm:prSet presAssocID="{0C0B87CE-7923-435A-ABAA-66506AC6D4C2}" presName="spaceBetweenRectangles" presStyleCnt="0"/>
      <dgm:spPr/>
    </dgm:pt>
    <dgm:pt modelId="{B909CDC2-3656-4C56-BCF3-6DF5A3A85685}" type="pres">
      <dgm:prSet presAssocID="{3A47E3F9-ED64-436D-9032-D3FB0D321928}" presName="parentLin" presStyleCnt="0"/>
      <dgm:spPr/>
    </dgm:pt>
    <dgm:pt modelId="{BDAE0F15-364D-42D4-9D1C-0FCFFDD6E622}" type="pres">
      <dgm:prSet presAssocID="{3A47E3F9-ED64-436D-9032-D3FB0D321928}" presName="parentLeftMargin" presStyleLbl="node1" presStyleIdx="2" presStyleCnt="4"/>
      <dgm:spPr/>
      <dgm:t>
        <a:bodyPr/>
        <a:lstStyle/>
        <a:p>
          <a:endParaRPr lang="el-GR"/>
        </a:p>
      </dgm:t>
    </dgm:pt>
    <dgm:pt modelId="{DFFC8569-2FDF-4691-87A1-084A26A9D8D1}" type="pres">
      <dgm:prSet presAssocID="{3A47E3F9-ED64-436D-9032-D3FB0D321928}" presName="parentText" presStyleLbl="node1" presStyleIdx="3" presStyleCnt="4">
        <dgm:presLayoutVars>
          <dgm:chMax val="0"/>
          <dgm:bulletEnabled val="1"/>
        </dgm:presLayoutVars>
      </dgm:prSet>
      <dgm:spPr/>
      <dgm:t>
        <a:bodyPr/>
        <a:lstStyle/>
        <a:p>
          <a:endParaRPr lang="el-GR"/>
        </a:p>
      </dgm:t>
    </dgm:pt>
    <dgm:pt modelId="{85F1B759-3BC2-47C2-99F3-18C86F3B0D07}" type="pres">
      <dgm:prSet presAssocID="{3A47E3F9-ED64-436D-9032-D3FB0D321928}" presName="negativeSpace" presStyleCnt="0"/>
      <dgm:spPr/>
    </dgm:pt>
    <dgm:pt modelId="{6AFB5D89-2F10-4C0E-85E8-D531911E008D}" type="pres">
      <dgm:prSet presAssocID="{3A47E3F9-ED64-436D-9032-D3FB0D321928}" presName="childText" presStyleLbl="conFgAcc1" presStyleIdx="3" presStyleCnt="4">
        <dgm:presLayoutVars>
          <dgm:bulletEnabled val="1"/>
        </dgm:presLayoutVars>
      </dgm:prSet>
      <dgm:spPr/>
    </dgm:pt>
  </dgm:ptLst>
  <dgm:cxnLst>
    <dgm:cxn modelId="{0B993479-204E-490A-A353-1C1173CD14A3}" type="presOf" srcId="{14622538-1440-4AD8-B791-88580835EDC1}" destId="{425436E9-D312-4C8D-BC26-8DD35AC1CA14}" srcOrd="0" destOrd="0" presId="urn:microsoft.com/office/officeart/2005/8/layout/list1"/>
    <dgm:cxn modelId="{FFF88B21-A26A-44F6-BBC2-7E1C91CE806A}" type="presOf" srcId="{3A47E3F9-ED64-436D-9032-D3FB0D321928}" destId="{BDAE0F15-364D-42D4-9D1C-0FCFFDD6E622}" srcOrd="0" destOrd="0" presId="urn:microsoft.com/office/officeart/2005/8/layout/list1"/>
    <dgm:cxn modelId="{4E94ECB4-F785-4EA7-9657-2E332FA272C3}" srcId="{D2DAD642-F3E0-46F3-AD48-EEA6F9D86CEF}" destId="{15EE23C9-C611-4A77-9943-22814D42F36F}" srcOrd="0" destOrd="0" parTransId="{4FDC8D00-72CB-4FBE-8CA7-138BDCA02B4D}" sibTransId="{C10AF630-7195-4B63-B7D9-55766BB84B67}"/>
    <dgm:cxn modelId="{3786F7EF-DCCD-4501-9EE8-04ACDEA7826D}" type="presOf" srcId="{36C93CF1-E86C-4770-BCF9-78B7AF810414}" destId="{5EE5A14F-2B40-4D27-B3E7-B6BEAF211220}" srcOrd="1" destOrd="0" presId="urn:microsoft.com/office/officeart/2005/8/layout/list1"/>
    <dgm:cxn modelId="{88340349-7D64-4E05-B280-17D10566C362}" srcId="{D2DAD642-F3E0-46F3-AD48-EEA6F9D86CEF}" destId="{3A47E3F9-ED64-436D-9032-D3FB0D321928}" srcOrd="3" destOrd="0" parTransId="{4FABD114-19B7-4A68-BE59-B25024E00956}" sibTransId="{357B4415-EB0A-4347-BF6B-AA8E777A71A2}"/>
    <dgm:cxn modelId="{14FE6756-F059-4E5D-8FA6-EB3D7A47FAD8}" srcId="{D2DAD642-F3E0-46F3-AD48-EEA6F9D86CEF}" destId="{14622538-1440-4AD8-B791-88580835EDC1}" srcOrd="2" destOrd="0" parTransId="{F259940A-FD15-4823-8007-2609311D3189}" sibTransId="{0C0B87CE-7923-435A-ABAA-66506AC6D4C2}"/>
    <dgm:cxn modelId="{9C4FF83F-4B51-42F6-8B88-3FB6CDE872FD}" type="presOf" srcId="{15EE23C9-C611-4A77-9943-22814D42F36F}" destId="{B4B8FB95-2B64-4A59-BE39-977643DF31DA}" srcOrd="1" destOrd="0" presId="urn:microsoft.com/office/officeart/2005/8/layout/list1"/>
    <dgm:cxn modelId="{381276FA-9EA7-472F-88C4-2D71184668C4}" type="presOf" srcId="{15EE23C9-C611-4A77-9943-22814D42F36F}" destId="{95874DCF-801A-4CFA-AE9A-77465860B056}" srcOrd="0" destOrd="0" presId="urn:microsoft.com/office/officeart/2005/8/layout/list1"/>
    <dgm:cxn modelId="{996BEF98-B6F0-4A5E-8B6C-BD3F94666D6F}" type="presOf" srcId="{14622538-1440-4AD8-B791-88580835EDC1}" destId="{48DD4CE4-7607-4B60-8824-316CFA8DBB82}" srcOrd="1" destOrd="0" presId="urn:microsoft.com/office/officeart/2005/8/layout/list1"/>
    <dgm:cxn modelId="{1B46A225-58A7-497D-8B24-180DE58A3E8E}" type="presOf" srcId="{36C93CF1-E86C-4770-BCF9-78B7AF810414}" destId="{FDA64F1A-CC5B-498E-8BEC-612472059F25}" srcOrd="0" destOrd="0" presId="urn:microsoft.com/office/officeart/2005/8/layout/list1"/>
    <dgm:cxn modelId="{99274FC0-907F-45C7-8D04-662D42E64B44}" type="presOf" srcId="{D2DAD642-F3E0-46F3-AD48-EEA6F9D86CEF}" destId="{8F858EFF-AC16-4C59-A143-4F75122B901A}" srcOrd="0" destOrd="0" presId="urn:microsoft.com/office/officeart/2005/8/layout/list1"/>
    <dgm:cxn modelId="{3DE6BE6E-F835-4023-8E02-47402936FBF8}" type="presOf" srcId="{3A47E3F9-ED64-436D-9032-D3FB0D321928}" destId="{DFFC8569-2FDF-4691-87A1-084A26A9D8D1}" srcOrd="1" destOrd="0" presId="urn:microsoft.com/office/officeart/2005/8/layout/list1"/>
    <dgm:cxn modelId="{E2D1199F-079C-4072-A3B1-1A338337F363}" srcId="{D2DAD642-F3E0-46F3-AD48-EEA6F9D86CEF}" destId="{36C93CF1-E86C-4770-BCF9-78B7AF810414}" srcOrd="1" destOrd="0" parTransId="{396E6E9F-D744-4292-B357-13D2CE1AE9D0}" sibTransId="{953D3BA8-445B-4A6A-B369-F0CD0F401F51}"/>
    <dgm:cxn modelId="{875CED2B-26A4-4D76-96B5-893CFDC06619}" type="presParOf" srcId="{8F858EFF-AC16-4C59-A143-4F75122B901A}" destId="{7AF239E0-F253-43C2-80E0-F8AC812B443A}" srcOrd="0" destOrd="0" presId="urn:microsoft.com/office/officeart/2005/8/layout/list1"/>
    <dgm:cxn modelId="{C24087A3-E0AB-4E50-9737-106B9B156C71}" type="presParOf" srcId="{7AF239E0-F253-43C2-80E0-F8AC812B443A}" destId="{95874DCF-801A-4CFA-AE9A-77465860B056}" srcOrd="0" destOrd="0" presId="urn:microsoft.com/office/officeart/2005/8/layout/list1"/>
    <dgm:cxn modelId="{8C199D4E-46F3-4E71-87AF-F37F81E67490}" type="presParOf" srcId="{7AF239E0-F253-43C2-80E0-F8AC812B443A}" destId="{B4B8FB95-2B64-4A59-BE39-977643DF31DA}" srcOrd="1" destOrd="0" presId="urn:microsoft.com/office/officeart/2005/8/layout/list1"/>
    <dgm:cxn modelId="{210EA3E9-5112-4A96-AFFC-23A629B4E2F5}" type="presParOf" srcId="{8F858EFF-AC16-4C59-A143-4F75122B901A}" destId="{3DE24903-3644-476E-BF44-AE8F7708BB10}" srcOrd="1" destOrd="0" presId="urn:microsoft.com/office/officeart/2005/8/layout/list1"/>
    <dgm:cxn modelId="{CF11DD42-91BB-4D94-8E4F-EA973B24F7A9}" type="presParOf" srcId="{8F858EFF-AC16-4C59-A143-4F75122B901A}" destId="{CFE2B747-74D3-4743-ABD2-BF6912CC70C2}" srcOrd="2" destOrd="0" presId="urn:microsoft.com/office/officeart/2005/8/layout/list1"/>
    <dgm:cxn modelId="{230CC3E7-C139-461A-8BF0-30DB8BD42C7D}" type="presParOf" srcId="{8F858EFF-AC16-4C59-A143-4F75122B901A}" destId="{C6F69D82-E2D0-4AD9-9ECD-F4B74CE63011}" srcOrd="3" destOrd="0" presId="urn:microsoft.com/office/officeart/2005/8/layout/list1"/>
    <dgm:cxn modelId="{5CC172DA-8AE1-4CC2-862D-98CD70179DA0}" type="presParOf" srcId="{8F858EFF-AC16-4C59-A143-4F75122B901A}" destId="{5EEA23F1-EBAB-42F5-9FD6-61694A78D6DC}" srcOrd="4" destOrd="0" presId="urn:microsoft.com/office/officeart/2005/8/layout/list1"/>
    <dgm:cxn modelId="{6F6BEC72-541C-469B-8047-E2F22BC34E54}" type="presParOf" srcId="{5EEA23F1-EBAB-42F5-9FD6-61694A78D6DC}" destId="{FDA64F1A-CC5B-498E-8BEC-612472059F25}" srcOrd="0" destOrd="0" presId="urn:microsoft.com/office/officeart/2005/8/layout/list1"/>
    <dgm:cxn modelId="{11CCCAB6-9022-4BF6-A6F3-9ECF36CE6CA3}" type="presParOf" srcId="{5EEA23F1-EBAB-42F5-9FD6-61694A78D6DC}" destId="{5EE5A14F-2B40-4D27-B3E7-B6BEAF211220}" srcOrd="1" destOrd="0" presId="urn:microsoft.com/office/officeart/2005/8/layout/list1"/>
    <dgm:cxn modelId="{7D967F74-F262-4D13-AF12-0CFC032E51DC}" type="presParOf" srcId="{8F858EFF-AC16-4C59-A143-4F75122B901A}" destId="{AA6F2BBE-1789-4FBC-A7D8-B4079B1055FC}" srcOrd="5" destOrd="0" presId="urn:microsoft.com/office/officeart/2005/8/layout/list1"/>
    <dgm:cxn modelId="{13677F86-0590-4B46-B631-A086FE422691}" type="presParOf" srcId="{8F858EFF-AC16-4C59-A143-4F75122B901A}" destId="{BEA3F12B-ECCF-46E9-A98B-1158A5A7A428}" srcOrd="6" destOrd="0" presId="urn:microsoft.com/office/officeart/2005/8/layout/list1"/>
    <dgm:cxn modelId="{B18CFD76-2F7B-4163-BABC-9859FCB55840}" type="presParOf" srcId="{8F858EFF-AC16-4C59-A143-4F75122B901A}" destId="{7DCBD276-F059-472C-BAA2-27465FAF5ACE}" srcOrd="7" destOrd="0" presId="urn:microsoft.com/office/officeart/2005/8/layout/list1"/>
    <dgm:cxn modelId="{2972D3D9-4B08-472D-81D4-D94C463119D6}" type="presParOf" srcId="{8F858EFF-AC16-4C59-A143-4F75122B901A}" destId="{45E4AF66-2314-4515-B6EE-17445812D382}" srcOrd="8" destOrd="0" presId="urn:microsoft.com/office/officeart/2005/8/layout/list1"/>
    <dgm:cxn modelId="{92BF3581-B37A-47B0-A0FB-01E774122FC6}" type="presParOf" srcId="{45E4AF66-2314-4515-B6EE-17445812D382}" destId="{425436E9-D312-4C8D-BC26-8DD35AC1CA14}" srcOrd="0" destOrd="0" presId="urn:microsoft.com/office/officeart/2005/8/layout/list1"/>
    <dgm:cxn modelId="{7BFF7511-1C2D-41D9-BC1B-E048F715F1EE}" type="presParOf" srcId="{45E4AF66-2314-4515-B6EE-17445812D382}" destId="{48DD4CE4-7607-4B60-8824-316CFA8DBB82}" srcOrd="1" destOrd="0" presId="urn:microsoft.com/office/officeart/2005/8/layout/list1"/>
    <dgm:cxn modelId="{9EC46659-3404-47E1-8556-1A42284B4B3E}" type="presParOf" srcId="{8F858EFF-AC16-4C59-A143-4F75122B901A}" destId="{F41C5C90-5E41-4B5F-B843-078E3542BCC0}" srcOrd="9" destOrd="0" presId="urn:microsoft.com/office/officeart/2005/8/layout/list1"/>
    <dgm:cxn modelId="{8D0C9A2E-AEFD-45DE-B31A-2E0467802526}" type="presParOf" srcId="{8F858EFF-AC16-4C59-A143-4F75122B901A}" destId="{B7C251C5-FB98-421E-A092-15415FE272E7}" srcOrd="10" destOrd="0" presId="urn:microsoft.com/office/officeart/2005/8/layout/list1"/>
    <dgm:cxn modelId="{50AB9B4A-AFC2-46F6-9549-1370453D5C82}" type="presParOf" srcId="{8F858EFF-AC16-4C59-A143-4F75122B901A}" destId="{52190F4B-A35F-4CDC-934D-181D55E09503}" srcOrd="11" destOrd="0" presId="urn:microsoft.com/office/officeart/2005/8/layout/list1"/>
    <dgm:cxn modelId="{5461B923-3C7D-44D4-A915-6ED94CD30090}" type="presParOf" srcId="{8F858EFF-AC16-4C59-A143-4F75122B901A}" destId="{B909CDC2-3656-4C56-BCF3-6DF5A3A85685}" srcOrd="12" destOrd="0" presId="urn:microsoft.com/office/officeart/2005/8/layout/list1"/>
    <dgm:cxn modelId="{FACE43D8-46C3-451F-A4AF-50AD41DB2BAC}" type="presParOf" srcId="{B909CDC2-3656-4C56-BCF3-6DF5A3A85685}" destId="{BDAE0F15-364D-42D4-9D1C-0FCFFDD6E622}" srcOrd="0" destOrd="0" presId="urn:microsoft.com/office/officeart/2005/8/layout/list1"/>
    <dgm:cxn modelId="{4EB05F14-0CCD-47EB-BE88-B8D559E21E8D}" type="presParOf" srcId="{B909CDC2-3656-4C56-BCF3-6DF5A3A85685}" destId="{DFFC8569-2FDF-4691-87A1-084A26A9D8D1}" srcOrd="1" destOrd="0" presId="urn:microsoft.com/office/officeart/2005/8/layout/list1"/>
    <dgm:cxn modelId="{C0409F68-74C3-4E0D-A303-7C1F55C97213}" type="presParOf" srcId="{8F858EFF-AC16-4C59-A143-4F75122B901A}" destId="{85F1B759-3BC2-47C2-99F3-18C86F3B0D07}" srcOrd="13" destOrd="0" presId="urn:microsoft.com/office/officeart/2005/8/layout/list1"/>
    <dgm:cxn modelId="{43847A15-9CCC-432B-B4C2-02C1ECFD8798}" type="presParOf" srcId="{8F858EFF-AC16-4C59-A143-4F75122B901A}" destId="{6AFB5D89-2F10-4C0E-85E8-D531911E008D}"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DAD642-F3E0-46F3-AD48-EEA6F9D86C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36C93CF1-E86C-4770-BCF9-78B7AF810414}">
      <dgm:prSet phldrT="[Κείμενο]" custT="1"/>
      <dgm:spPr/>
      <dgm:t>
        <a:bodyPr/>
        <a:lstStyle/>
        <a:p>
          <a:r>
            <a:rPr lang="el-GR" sz="1600" dirty="0" smtClean="0">
              <a:latin typeface="Arial" pitchFamily="34" charset="0"/>
              <a:cs typeface="Arial" pitchFamily="34" charset="0"/>
            </a:rPr>
            <a:t>Όχι μεταποίηση γενετικά τροποποιημένων προϊόντων  </a:t>
          </a:r>
          <a:endParaRPr lang="el-GR" sz="1600" dirty="0">
            <a:latin typeface="Arial" pitchFamily="34" charset="0"/>
            <a:cs typeface="Arial" pitchFamily="34" charset="0"/>
          </a:endParaRPr>
        </a:p>
      </dgm:t>
    </dgm:pt>
    <dgm:pt modelId="{396E6E9F-D744-4292-B357-13D2CE1AE9D0}" type="parTrans" cxnId="{E2D1199F-079C-4072-A3B1-1A338337F363}">
      <dgm:prSet/>
      <dgm:spPr/>
      <dgm:t>
        <a:bodyPr/>
        <a:lstStyle/>
        <a:p>
          <a:endParaRPr lang="el-GR"/>
        </a:p>
      </dgm:t>
    </dgm:pt>
    <dgm:pt modelId="{953D3BA8-445B-4A6A-B369-F0CD0F401F51}" type="sibTrans" cxnId="{E2D1199F-079C-4072-A3B1-1A338337F363}">
      <dgm:prSet/>
      <dgm:spPr/>
      <dgm:t>
        <a:bodyPr/>
        <a:lstStyle/>
        <a:p>
          <a:endParaRPr lang="el-GR"/>
        </a:p>
      </dgm:t>
    </dgm:pt>
    <dgm:pt modelId="{15EE23C9-C611-4A77-9943-22814D42F36F}">
      <dgm:prSet phldrT="[Κείμενο]" custT="1"/>
      <dgm:spPr/>
      <dgm:t>
        <a:bodyPr/>
        <a:lstStyle/>
        <a:p>
          <a:r>
            <a:rPr lang="el-GR" sz="1600" dirty="0" smtClean="0">
              <a:latin typeface="Arial" pitchFamily="34" charset="0"/>
              <a:cs typeface="Arial" pitchFamily="34" charset="0"/>
            </a:rPr>
            <a:t>Κατηγορία  παρ.2  Άρθ.2 ΚΥΑ</a:t>
          </a:r>
          <a:endParaRPr lang="el-GR" sz="1600" dirty="0">
            <a:latin typeface="Arial" pitchFamily="34" charset="0"/>
            <a:cs typeface="Arial" pitchFamily="34" charset="0"/>
          </a:endParaRPr>
        </a:p>
      </dgm:t>
    </dgm:pt>
    <dgm:pt modelId="{C10AF630-7195-4B63-B7D9-55766BB84B67}" type="sibTrans" cxnId="{4E94ECB4-F785-4EA7-9657-2E332FA272C3}">
      <dgm:prSet/>
      <dgm:spPr/>
      <dgm:t>
        <a:bodyPr/>
        <a:lstStyle/>
        <a:p>
          <a:endParaRPr lang="el-GR"/>
        </a:p>
      </dgm:t>
    </dgm:pt>
    <dgm:pt modelId="{4FDC8D00-72CB-4FBE-8CA7-138BDCA02B4D}" type="parTrans" cxnId="{4E94ECB4-F785-4EA7-9657-2E332FA272C3}">
      <dgm:prSet/>
      <dgm:spPr/>
      <dgm:t>
        <a:bodyPr/>
        <a:lstStyle/>
        <a:p>
          <a:endParaRPr lang="el-GR"/>
        </a:p>
      </dgm:t>
    </dgm:pt>
    <dgm:pt modelId="{8F858EFF-AC16-4C59-A143-4F75122B901A}" type="pres">
      <dgm:prSet presAssocID="{D2DAD642-F3E0-46F3-AD48-EEA6F9D86CEF}" presName="linear" presStyleCnt="0">
        <dgm:presLayoutVars>
          <dgm:dir/>
          <dgm:animLvl val="lvl"/>
          <dgm:resizeHandles val="exact"/>
        </dgm:presLayoutVars>
      </dgm:prSet>
      <dgm:spPr/>
      <dgm:t>
        <a:bodyPr/>
        <a:lstStyle/>
        <a:p>
          <a:endParaRPr lang="el-GR"/>
        </a:p>
      </dgm:t>
    </dgm:pt>
    <dgm:pt modelId="{7AF239E0-F253-43C2-80E0-F8AC812B443A}" type="pres">
      <dgm:prSet presAssocID="{15EE23C9-C611-4A77-9943-22814D42F36F}" presName="parentLin" presStyleCnt="0"/>
      <dgm:spPr/>
    </dgm:pt>
    <dgm:pt modelId="{95874DCF-801A-4CFA-AE9A-77465860B056}" type="pres">
      <dgm:prSet presAssocID="{15EE23C9-C611-4A77-9943-22814D42F36F}" presName="parentLeftMargin" presStyleLbl="node1" presStyleIdx="0" presStyleCnt="2"/>
      <dgm:spPr/>
      <dgm:t>
        <a:bodyPr/>
        <a:lstStyle/>
        <a:p>
          <a:endParaRPr lang="el-GR"/>
        </a:p>
      </dgm:t>
    </dgm:pt>
    <dgm:pt modelId="{B4B8FB95-2B64-4A59-BE39-977643DF31DA}" type="pres">
      <dgm:prSet presAssocID="{15EE23C9-C611-4A77-9943-22814D42F36F}" presName="parentText" presStyleLbl="node1" presStyleIdx="0" presStyleCnt="2" custScaleY="121572">
        <dgm:presLayoutVars>
          <dgm:chMax val="0"/>
          <dgm:bulletEnabled val="1"/>
        </dgm:presLayoutVars>
      </dgm:prSet>
      <dgm:spPr/>
      <dgm:t>
        <a:bodyPr/>
        <a:lstStyle/>
        <a:p>
          <a:endParaRPr lang="el-GR"/>
        </a:p>
      </dgm:t>
    </dgm:pt>
    <dgm:pt modelId="{3DE24903-3644-476E-BF44-AE8F7708BB10}" type="pres">
      <dgm:prSet presAssocID="{15EE23C9-C611-4A77-9943-22814D42F36F}" presName="negativeSpace" presStyleCnt="0"/>
      <dgm:spPr/>
    </dgm:pt>
    <dgm:pt modelId="{CFE2B747-74D3-4743-ABD2-BF6912CC70C2}" type="pres">
      <dgm:prSet presAssocID="{15EE23C9-C611-4A77-9943-22814D42F36F}" presName="childText" presStyleLbl="conFgAcc1" presStyleIdx="0" presStyleCnt="2">
        <dgm:presLayoutVars>
          <dgm:bulletEnabled val="1"/>
        </dgm:presLayoutVars>
      </dgm:prSet>
      <dgm:spPr/>
    </dgm:pt>
    <dgm:pt modelId="{C6F69D82-E2D0-4AD9-9ECD-F4B74CE63011}" type="pres">
      <dgm:prSet presAssocID="{C10AF630-7195-4B63-B7D9-55766BB84B67}" presName="spaceBetweenRectangles" presStyleCnt="0"/>
      <dgm:spPr/>
    </dgm:pt>
    <dgm:pt modelId="{5EEA23F1-EBAB-42F5-9FD6-61694A78D6DC}" type="pres">
      <dgm:prSet presAssocID="{36C93CF1-E86C-4770-BCF9-78B7AF810414}" presName="parentLin" presStyleCnt="0"/>
      <dgm:spPr/>
    </dgm:pt>
    <dgm:pt modelId="{FDA64F1A-CC5B-498E-8BEC-612472059F25}" type="pres">
      <dgm:prSet presAssocID="{36C93CF1-E86C-4770-BCF9-78B7AF810414}" presName="parentLeftMargin" presStyleLbl="node1" presStyleIdx="0" presStyleCnt="2"/>
      <dgm:spPr/>
      <dgm:t>
        <a:bodyPr/>
        <a:lstStyle/>
        <a:p>
          <a:endParaRPr lang="el-GR"/>
        </a:p>
      </dgm:t>
    </dgm:pt>
    <dgm:pt modelId="{5EE5A14F-2B40-4D27-B3E7-B6BEAF211220}" type="pres">
      <dgm:prSet presAssocID="{36C93CF1-E86C-4770-BCF9-78B7AF810414}" presName="parentText" presStyleLbl="node1" presStyleIdx="1" presStyleCnt="2" custScaleY="158577">
        <dgm:presLayoutVars>
          <dgm:chMax val="0"/>
          <dgm:bulletEnabled val="1"/>
        </dgm:presLayoutVars>
      </dgm:prSet>
      <dgm:spPr/>
      <dgm:t>
        <a:bodyPr/>
        <a:lstStyle/>
        <a:p>
          <a:endParaRPr lang="el-GR"/>
        </a:p>
      </dgm:t>
    </dgm:pt>
    <dgm:pt modelId="{AA6F2BBE-1789-4FBC-A7D8-B4079B1055FC}" type="pres">
      <dgm:prSet presAssocID="{36C93CF1-E86C-4770-BCF9-78B7AF810414}" presName="negativeSpace" presStyleCnt="0"/>
      <dgm:spPr/>
    </dgm:pt>
    <dgm:pt modelId="{BEA3F12B-ECCF-46E9-A98B-1158A5A7A428}" type="pres">
      <dgm:prSet presAssocID="{36C93CF1-E86C-4770-BCF9-78B7AF810414}" presName="childText" presStyleLbl="conFgAcc1" presStyleIdx="1" presStyleCnt="2">
        <dgm:presLayoutVars>
          <dgm:bulletEnabled val="1"/>
        </dgm:presLayoutVars>
      </dgm:prSet>
      <dgm:spPr/>
    </dgm:pt>
  </dgm:ptLst>
  <dgm:cxnLst>
    <dgm:cxn modelId="{4E94ECB4-F785-4EA7-9657-2E332FA272C3}" srcId="{D2DAD642-F3E0-46F3-AD48-EEA6F9D86CEF}" destId="{15EE23C9-C611-4A77-9943-22814D42F36F}" srcOrd="0" destOrd="0" parTransId="{4FDC8D00-72CB-4FBE-8CA7-138BDCA02B4D}" sibTransId="{C10AF630-7195-4B63-B7D9-55766BB84B67}"/>
    <dgm:cxn modelId="{83E202C7-39A2-46D9-81E7-D3212188527D}" type="presOf" srcId="{15EE23C9-C611-4A77-9943-22814D42F36F}" destId="{95874DCF-801A-4CFA-AE9A-77465860B056}" srcOrd="0" destOrd="0" presId="urn:microsoft.com/office/officeart/2005/8/layout/list1"/>
    <dgm:cxn modelId="{E2D1199F-079C-4072-A3B1-1A338337F363}" srcId="{D2DAD642-F3E0-46F3-AD48-EEA6F9D86CEF}" destId="{36C93CF1-E86C-4770-BCF9-78B7AF810414}" srcOrd="1" destOrd="0" parTransId="{396E6E9F-D744-4292-B357-13D2CE1AE9D0}" sibTransId="{953D3BA8-445B-4A6A-B369-F0CD0F401F51}"/>
    <dgm:cxn modelId="{9D0FCA8D-F1AA-4141-94A0-316FE694EA9F}" type="presOf" srcId="{D2DAD642-F3E0-46F3-AD48-EEA6F9D86CEF}" destId="{8F858EFF-AC16-4C59-A143-4F75122B901A}" srcOrd="0" destOrd="0" presId="urn:microsoft.com/office/officeart/2005/8/layout/list1"/>
    <dgm:cxn modelId="{110F0339-A10B-4CCB-919A-D17C7F2CF89B}" type="presOf" srcId="{36C93CF1-E86C-4770-BCF9-78B7AF810414}" destId="{FDA64F1A-CC5B-498E-8BEC-612472059F25}" srcOrd="0" destOrd="0" presId="urn:microsoft.com/office/officeart/2005/8/layout/list1"/>
    <dgm:cxn modelId="{611925C2-DB1E-4CDD-AAB4-CF7F8CB33D30}" type="presOf" srcId="{15EE23C9-C611-4A77-9943-22814D42F36F}" destId="{B4B8FB95-2B64-4A59-BE39-977643DF31DA}" srcOrd="1" destOrd="0" presId="urn:microsoft.com/office/officeart/2005/8/layout/list1"/>
    <dgm:cxn modelId="{4DA7A932-070A-40D9-B7F1-7CA725CC69C8}" type="presOf" srcId="{36C93CF1-E86C-4770-BCF9-78B7AF810414}" destId="{5EE5A14F-2B40-4D27-B3E7-B6BEAF211220}" srcOrd="1" destOrd="0" presId="urn:microsoft.com/office/officeart/2005/8/layout/list1"/>
    <dgm:cxn modelId="{93D9EC54-0B3F-4EEB-9827-671B3905F94E}" type="presParOf" srcId="{8F858EFF-AC16-4C59-A143-4F75122B901A}" destId="{7AF239E0-F253-43C2-80E0-F8AC812B443A}" srcOrd="0" destOrd="0" presId="urn:microsoft.com/office/officeart/2005/8/layout/list1"/>
    <dgm:cxn modelId="{F12587B2-9A7C-436C-8D6C-018D33AB468B}" type="presParOf" srcId="{7AF239E0-F253-43C2-80E0-F8AC812B443A}" destId="{95874DCF-801A-4CFA-AE9A-77465860B056}" srcOrd="0" destOrd="0" presId="urn:microsoft.com/office/officeart/2005/8/layout/list1"/>
    <dgm:cxn modelId="{6CD41E65-B8BE-4B6D-AA67-112D56E12935}" type="presParOf" srcId="{7AF239E0-F253-43C2-80E0-F8AC812B443A}" destId="{B4B8FB95-2B64-4A59-BE39-977643DF31DA}" srcOrd="1" destOrd="0" presId="urn:microsoft.com/office/officeart/2005/8/layout/list1"/>
    <dgm:cxn modelId="{695DE6F7-0DEB-4421-BDFF-7675136AF4D3}" type="presParOf" srcId="{8F858EFF-AC16-4C59-A143-4F75122B901A}" destId="{3DE24903-3644-476E-BF44-AE8F7708BB10}" srcOrd="1" destOrd="0" presId="urn:microsoft.com/office/officeart/2005/8/layout/list1"/>
    <dgm:cxn modelId="{F2EDEFB8-C322-4028-9DAB-1F7C3CEA645C}" type="presParOf" srcId="{8F858EFF-AC16-4C59-A143-4F75122B901A}" destId="{CFE2B747-74D3-4743-ABD2-BF6912CC70C2}" srcOrd="2" destOrd="0" presId="urn:microsoft.com/office/officeart/2005/8/layout/list1"/>
    <dgm:cxn modelId="{AE61DEE4-685F-422F-87BB-17196A280BEA}" type="presParOf" srcId="{8F858EFF-AC16-4C59-A143-4F75122B901A}" destId="{C6F69D82-E2D0-4AD9-9ECD-F4B74CE63011}" srcOrd="3" destOrd="0" presId="urn:microsoft.com/office/officeart/2005/8/layout/list1"/>
    <dgm:cxn modelId="{C2D6F3D2-4175-471F-8B42-F8161A46D06F}" type="presParOf" srcId="{8F858EFF-AC16-4C59-A143-4F75122B901A}" destId="{5EEA23F1-EBAB-42F5-9FD6-61694A78D6DC}" srcOrd="4" destOrd="0" presId="urn:microsoft.com/office/officeart/2005/8/layout/list1"/>
    <dgm:cxn modelId="{8432A040-F9BA-415B-A376-0A11D3F3792C}" type="presParOf" srcId="{5EEA23F1-EBAB-42F5-9FD6-61694A78D6DC}" destId="{FDA64F1A-CC5B-498E-8BEC-612472059F25}" srcOrd="0" destOrd="0" presId="urn:microsoft.com/office/officeart/2005/8/layout/list1"/>
    <dgm:cxn modelId="{6E9A02AA-858F-44FB-B5BA-3D5751169051}" type="presParOf" srcId="{5EEA23F1-EBAB-42F5-9FD6-61694A78D6DC}" destId="{5EE5A14F-2B40-4D27-B3E7-B6BEAF211220}" srcOrd="1" destOrd="0" presId="urn:microsoft.com/office/officeart/2005/8/layout/list1"/>
    <dgm:cxn modelId="{0F842D1B-00DB-498F-8C31-82D88DB090BF}" type="presParOf" srcId="{8F858EFF-AC16-4C59-A143-4F75122B901A}" destId="{AA6F2BBE-1789-4FBC-A7D8-B4079B1055FC}" srcOrd="5" destOrd="0" presId="urn:microsoft.com/office/officeart/2005/8/layout/list1"/>
    <dgm:cxn modelId="{27AC3041-D4CA-4B80-A075-30D7433A3C35}" type="presParOf" srcId="{8F858EFF-AC16-4C59-A143-4F75122B901A}" destId="{BEA3F12B-ECCF-46E9-A98B-1158A5A7A428}"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5C96BD-E258-45FF-8ED1-67C5595034F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C681AA1C-DF73-4C17-898F-32CB9C06C09E}">
      <dgm:prSet phldrT="[Κείμενο]" custT="1"/>
      <dgm:spPr>
        <a:solidFill>
          <a:schemeClr val="bg2">
            <a:lumMod val="50000"/>
          </a:schemeClr>
        </a:solidFill>
      </dgm:spPr>
      <dgm:t>
        <a:bodyPr/>
        <a:lstStyle/>
        <a:p>
          <a:r>
            <a:rPr lang="el-GR" sz="1400" dirty="0" smtClean="0">
              <a:latin typeface="Arial" pitchFamily="34" charset="0"/>
              <a:cs typeface="Arial" pitchFamily="34" charset="0"/>
            </a:rPr>
            <a:t>Νομιμότητα υποχρεωτικών αρχείων Αίτησης Υπαγωγής</a:t>
          </a:r>
          <a:endParaRPr lang="el-GR" sz="1400" dirty="0">
            <a:latin typeface="Arial" pitchFamily="34" charset="0"/>
            <a:cs typeface="Arial" pitchFamily="34" charset="0"/>
          </a:endParaRPr>
        </a:p>
      </dgm:t>
    </dgm:pt>
    <dgm:pt modelId="{3F36083B-7D8B-4D4F-B0D7-D86234068E97}" type="parTrans" cxnId="{59472046-A14E-4A25-BDFC-28E58A176328}">
      <dgm:prSet/>
      <dgm:spPr/>
      <dgm:t>
        <a:bodyPr/>
        <a:lstStyle/>
        <a:p>
          <a:endParaRPr lang="el-GR"/>
        </a:p>
      </dgm:t>
    </dgm:pt>
    <dgm:pt modelId="{7E21EBA9-472E-41CF-94AD-FCE48998A5C6}" type="sibTrans" cxnId="{59472046-A14E-4A25-BDFC-28E58A176328}">
      <dgm:prSet/>
      <dgm:spPr/>
      <dgm:t>
        <a:bodyPr/>
        <a:lstStyle/>
        <a:p>
          <a:endParaRPr lang="el-GR"/>
        </a:p>
      </dgm:t>
    </dgm:pt>
    <dgm:pt modelId="{B7A58B7E-DC7A-4027-878D-D9F03B0777AA}">
      <dgm:prSet phldrT="[Κείμενο]" custT="1"/>
      <dgm:spPr>
        <a:solidFill>
          <a:schemeClr val="bg2">
            <a:lumMod val="50000"/>
          </a:schemeClr>
        </a:solidFill>
      </dgm:spPr>
      <dgm:t>
        <a:bodyPr/>
        <a:lstStyle/>
        <a:p>
          <a:r>
            <a:rPr lang="el-GR" sz="1400" dirty="0" smtClean="0">
              <a:latin typeface="Arial" pitchFamily="34" charset="0"/>
              <a:cs typeface="Arial" pitchFamily="34" charset="0"/>
            </a:rPr>
            <a:t>Στοιχεία Φορέα Επενδυτικού σχεδίου</a:t>
          </a:r>
          <a:endParaRPr lang="el-GR" sz="1400" dirty="0">
            <a:latin typeface="Arial" pitchFamily="34" charset="0"/>
            <a:cs typeface="Arial" pitchFamily="34" charset="0"/>
          </a:endParaRPr>
        </a:p>
      </dgm:t>
    </dgm:pt>
    <dgm:pt modelId="{42A4BDCE-872D-49F3-9544-F3F2E8D08040}" type="parTrans" cxnId="{9A43BAE7-1182-44E4-9A81-F8A90DBC6007}">
      <dgm:prSet/>
      <dgm:spPr/>
      <dgm:t>
        <a:bodyPr/>
        <a:lstStyle/>
        <a:p>
          <a:endParaRPr lang="el-GR"/>
        </a:p>
      </dgm:t>
    </dgm:pt>
    <dgm:pt modelId="{D5B955CE-0FF6-4279-AF52-16435190A236}" type="sibTrans" cxnId="{9A43BAE7-1182-44E4-9A81-F8A90DBC6007}">
      <dgm:prSet/>
      <dgm:spPr/>
      <dgm:t>
        <a:bodyPr/>
        <a:lstStyle/>
        <a:p>
          <a:endParaRPr lang="el-GR"/>
        </a:p>
      </dgm:t>
    </dgm:pt>
    <dgm:pt modelId="{4805CC41-FF52-4F83-A3AB-CE68FC9F2EA3}">
      <dgm:prSet phldrT="[Κείμενο]" custT="1"/>
      <dgm:spPr>
        <a:solidFill>
          <a:schemeClr val="bg2">
            <a:lumMod val="50000"/>
          </a:schemeClr>
        </a:solidFill>
      </dgm:spPr>
      <dgm:t>
        <a:bodyPr/>
        <a:lstStyle/>
        <a:p>
          <a:r>
            <a:rPr lang="el-GR" sz="1400" dirty="0" smtClean="0">
              <a:latin typeface="Arial" pitchFamily="34" charset="0"/>
              <a:cs typeface="Arial" pitchFamily="34" charset="0"/>
            </a:rPr>
            <a:t>Στοιχεία Επενδυτικού σχεδίου</a:t>
          </a:r>
          <a:endParaRPr lang="el-GR" sz="1400" dirty="0">
            <a:latin typeface="Arial" pitchFamily="34" charset="0"/>
            <a:cs typeface="Arial" pitchFamily="34" charset="0"/>
          </a:endParaRPr>
        </a:p>
      </dgm:t>
    </dgm:pt>
    <dgm:pt modelId="{30E4F4BF-BB31-4FAA-9C1A-7CF7D07BA56E}" type="parTrans" cxnId="{421C29F1-1242-4FA2-859E-C28907C93362}">
      <dgm:prSet/>
      <dgm:spPr/>
      <dgm:t>
        <a:bodyPr/>
        <a:lstStyle/>
        <a:p>
          <a:endParaRPr lang="el-GR"/>
        </a:p>
      </dgm:t>
    </dgm:pt>
    <dgm:pt modelId="{215DB75E-4350-43D1-B09C-56329C7AB1F2}" type="sibTrans" cxnId="{421C29F1-1242-4FA2-859E-C28907C93362}">
      <dgm:prSet/>
      <dgm:spPr/>
      <dgm:t>
        <a:bodyPr/>
        <a:lstStyle/>
        <a:p>
          <a:endParaRPr lang="el-GR"/>
        </a:p>
      </dgm:t>
    </dgm:pt>
    <dgm:pt modelId="{3595E598-2222-4C4F-AE1C-3F61F282694A}">
      <dgm:prSet phldrT="[Κείμενο]" custT="1"/>
      <dgm:spPr>
        <a:solidFill>
          <a:schemeClr val="bg2">
            <a:lumMod val="50000"/>
          </a:schemeClr>
        </a:solidFill>
      </dgm:spPr>
      <dgm:t>
        <a:bodyPr/>
        <a:lstStyle/>
        <a:p>
          <a:r>
            <a:rPr lang="el-GR" sz="1400" dirty="0" smtClean="0">
              <a:latin typeface="Arial" pitchFamily="34" charset="0"/>
              <a:cs typeface="Arial" pitchFamily="34" charset="0"/>
            </a:rPr>
            <a:t>Λοιποί περιορισμοί χορήγησης ενισχύσεων</a:t>
          </a:r>
          <a:endParaRPr lang="el-GR" sz="1400" dirty="0">
            <a:latin typeface="Arial" pitchFamily="34" charset="0"/>
            <a:cs typeface="Arial" pitchFamily="34" charset="0"/>
          </a:endParaRPr>
        </a:p>
      </dgm:t>
    </dgm:pt>
    <dgm:pt modelId="{428B3B58-BDAB-44DF-8648-A2017C6CC555}" type="parTrans" cxnId="{A9E4CFBC-069E-400E-BE3B-B65D9A771299}">
      <dgm:prSet/>
      <dgm:spPr/>
      <dgm:t>
        <a:bodyPr/>
        <a:lstStyle/>
        <a:p>
          <a:endParaRPr lang="el-GR"/>
        </a:p>
      </dgm:t>
    </dgm:pt>
    <dgm:pt modelId="{3B5423DB-FDCD-430D-B46D-49F59785DC15}" type="sibTrans" cxnId="{A9E4CFBC-069E-400E-BE3B-B65D9A771299}">
      <dgm:prSet/>
      <dgm:spPr/>
      <dgm:t>
        <a:bodyPr/>
        <a:lstStyle/>
        <a:p>
          <a:endParaRPr lang="el-GR"/>
        </a:p>
      </dgm:t>
    </dgm:pt>
    <dgm:pt modelId="{4B45E758-6FFC-4565-AF95-D154B50E4D28}">
      <dgm:prSet phldrT="[Κείμενο]" custT="1"/>
      <dgm:spPr>
        <a:solidFill>
          <a:schemeClr val="bg2">
            <a:lumMod val="50000"/>
          </a:schemeClr>
        </a:solidFill>
      </dgm:spPr>
      <dgm:t>
        <a:bodyPr/>
        <a:lstStyle/>
        <a:p>
          <a:r>
            <a:rPr lang="el-GR" sz="1400" dirty="0" smtClean="0">
              <a:latin typeface="Arial" pitchFamily="34" charset="0"/>
              <a:cs typeface="Arial" pitchFamily="34" charset="0"/>
            </a:rPr>
            <a:t>Στοιχεία Υπεύθυνης Δήλωσης</a:t>
          </a:r>
          <a:endParaRPr lang="el-GR" sz="1400" dirty="0">
            <a:latin typeface="Arial" pitchFamily="34" charset="0"/>
            <a:cs typeface="Arial" pitchFamily="34" charset="0"/>
          </a:endParaRPr>
        </a:p>
      </dgm:t>
    </dgm:pt>
    <dgm:pt modelId="{0241D297-A5AD-4138-A97D-6A86CC74F20A}" type="parTrans" cxnId="{0CE2A272-0C17-47A9-A7BC-9749424BBF6C}">
      <dgm:prSet/>
      <dgm:spPr/>
      <dgm:t>
        <a:bodyPr/>
        <a:lstStyle/>
        <a:p>
          <a:endParaRPr lang="el-GR"/>
        </a:p>
      </dgm:t>
    </dgm:pt>
    <dgm:pt modelId="{4C36A37D-AE64-4C17-A3AA-948B57D34C34}" type="sibTrans" cxnId="{0CE2A272-0C17-47A9-A7BC-9749424BBF6C}">
      <dgm:prSet/>
      <dgm:spPr/>
      <dgm:t>
        <a:bodyPr/>
        <a:lstStyle/>
        <a:p>
          <a:endParaRPr lang="el-GR"/>
        </a:p>
      </dgm:t>
    </dgm:pt>
    <dgm:pt modelId="{36AA7AFC-BF23-4113-A6B4-B95B4E4A6258}">
      <dgm:prSet phldrT="[Κείμενο]" custT="1"/>
      <dgm:spPr>
        <a:solidFill>
          <a:schemeClr val="bg2">
            <a:lumMod val="50000"/>
          </a:schemeClr>
        </a:solidFill>
      </dgm:spPr>
      <dgm:t>
        <a:bodyPr/>
        <a:lstStyle/>
        <a:p>
          <a:r>
            <a:rPr lang="el-GR" sz="1400" dirty="0" smtClean="0">
              <a:latin typeface="Arial" pitchFamily="34" charset="0"/>
              <a:cs typeface="Arial" pitchFamily="34" charset="0"/>
            </a:rPr>
            <a:t>Τήρηση όρων και προϋποθέσεων επενδυτικών σχεδίων πρωτογενούς γεωργικής παραγωγής</a:t>
          </a:r>
          <a:endParaRPr lang="el-GR" sz="1400" dirty="0">
            <a:latin typeface="Arial" pitchFamily="34" charset="0"/>
            <a:cs typeface="Arial" pitchFamily="34" charset="0"/>
          </a:endParaRPr>
        </a:p>
      </dgm:t>
    </dgm:pt>
    <dgm:pt modelId="{6B46B549-582C-48E0-A502-D47307001FAF}" type="parTrans" cxnId="{6080F330-8BD1-42C3-BCF2-DFEC79F9514C}">
      <dgm:prSet/>
      <dgm:spPr/>
      <dgm:t>
        <a:bodyPr/>
        <a:lstStyle/>
        <a:p>
          <a:endParaRPr lang="el-GR"/>
        </a:p>
      </dgm:t>
    </dgm:pt>
    <dgm:pt modelId="{B4D279ED-6658-4DEA-BA9C-7DEEC4AC2647}" type="sibTrans" cxnId="{6080F330-8BD1-42C3-BCF2-DFEC79F9514C}">
      <dgm:prSet/>
      <dgm:spPr/>
      <dgm:t>
        <a:bodyPr/>
        <a:lstStyle/>
        <a:p>
          <a:endParaRPr lang="el-GR"/>
        </a:p>
      </dgm:t>
    </dgm:pt>
    <dgm:pt modelId="{F5A87772-3EE9-4B33-8D36-F893F45C7F0F}">
      <dgm:prSet phldrT="[Κείμενο]" custT="1"/>
      <dgm:spPr>
        <a:solidFill>
          <a:schemeClr val="bg2">
            <a:lumMod val="50000"/>
          </a:schemeClr>
        </a:solidFill>
      </dgm:spPr>
      <dgm:t>
        <a:bodyPr/>
        <a:lstStyle/>
        <a:p>
          <a:r>
            <a:rPr lang="el-GR" sz="1400" dirty="0" smtClean="0">
              <a:latin typeface="Arial" pitchFamily="34" charset="0"/>
              <a:cs typeface="Arial" pitchFamily="34" charset="0"/>
            </a:rPr>
            <a:t>Χρηματοδότηση Κόστους Επενδυτικού Σχεδίου</a:t>
          </a:r>
          <a:endParaRPr lang="el-GR" sz="1400" dirty="0">
            <a:latin typeface="Arial" pitchFamily="34" charset="0"/>
            <a:cs typeface="Arial" pitchFamily="34" charset="0"/>
          </a:endParaRPr>
        </a:p>
      </dgm:t>
    </dgm:pt>
    <dgm:pt modelId="{99D13FFF-7E61-405D-80F1-A739D020B28D}" type="parTrans" cxnId="{11F5891A-C7EA-4478-9858-88D99F1771BC}">
      <dgm:prSet/>
      <dgm:spPr/>
      <dgm:t>
        <a:bodyPr/>
        <a:lstStyle/>
        <a:p>
          <a:endParaRPr lang="el-GR"/>
        </a:p>
      </dgm:t>
    </dgm:pt>
    <dgm:pt modelId="{E2FB8D6D-E3A6-4ED1-AA9C-11E8EB5600BE}" type="sibTrans" cxnId="{11F5891A-C7EA-4478-9858-88D99F1771BC}">
      <dgm:prSet/>
      <dgm:spPr/>
      <dgm:t>
        <a:bodyPr/>
        <a:lstStyle/>
        <a:p>
          <a:endParaRPr lang="el-GR"/>
        </a:p>
      </dgm:t>
    </dgm:pt>
    <dgm:pt modelId="{A944A26A-0DE0-453F-8F27-2EC7962B7BD7}">
      <dgm:prSet phldrT="[Κείμενο]" custT="1"/>
      <dgm:spPr>
        <a:solidFill>
          <a:schemeClr val="bg2">
            <a:lumMod val="50000"/>
          </a:schemeClr>
        </a:solidFill>
      </dgm:spPr>
      <dgm:t>
        <a:bodyPr/>
        <a:lstStyle/>
        <a:p>
          <a:r>
            <a:rPr lang="el-GR" sz="1400" smtClean="0">
              <a:latin typeface="Arial" pitchFamily="34" charset="0"/>
              <a:cs typeface="Arial" pitchFamily="34" charset="0"/>
            </a:rPr>
            <a:t>Τελική Κρίση πλήρωσης όρων και προϋποθέσεων Νομιμότητας </a:t>
          </a:r>
          <a:endParaRPr lang="el-GR" sz="1400" dirty="0">
            <a:latin typeface="Arial" pitchFamily="34" charset="0"/>
            <a:cs typeface="Arial" pitchFamily="34" charset="0"/>
          </a:endParaRPr>
        </a:p>
      </dgm:t>
    </dgm:pt>
    <dgm:pt modelId="{AE9847E7-1069-446F-9DCB-8BE061BFB676}" type="parTrans" cxnId="{C062810F-4C3C-4F19-A8EF-C701AE54AD35}">
      <dgm:prSet/>
      <dgm:spPr/>
      <dgm:t>
        <a:bodyPr/>
        <a:lstStyle/>
        <a:p>
          <a:endParaRPr lang="el-GR"/>
        </a:p>
      </dgm:t>
    </dgm:pt>
    <dgm:pt modelId="{FC38758C-E696-4D51-AAA6-F7C6560CBB05}" type="sibTrans" cxnId="{C062810F-4C3C-4F19-A8EF-C701AE54AD35}">
      <dgm:prSet/>
      <dgm:spPr/>
      <dgm:t>
        <a:bodyPr/>
        <a:lstStyle/>
        <a:p>
          <a:endParaRPr lang="el-GR"/>
        </a:p>
      </dgm:t>
    </dgm:pt>
    <dgm:pt modelId="{813865F4-05E7-4E8F-A7DF-BF665629A62D}" type="pres">
      <dgm:prSet presAssocID="{2E5C96BD-E258-45FF-8ED1-67C5595034FB}" presName="linear" presStyleCnt="0">
        <dgm:presLayoutVars>
          <dgm:dir/>
          <dgm:animLvl val="lvl"/>
          <dgm:resizeHandles val="exact"/>
        </dgm:presLayoutVars>
      </dgm:prSet>
      <dgm:spPr/>
      <dgm:t>
        <a:bodyPr/>
        <a:lstStyle/>
        <a:p>
          <a:endParaRPr lang="el-GR"/>
        </a:p>
      </dgm:t>
    </dgm:pt>
    <dgm:pt modelId="{67A6E726-99CB-481C-AC7E-B8AFDB5075C2}" type="pres">
      <dgm:prSet presAssocID="{C681AA1C-DF73-4C17-898F-32CB9C06C09E}" presName="parentLin" presStyleCnt="0"/>
      <dgm:spPr/>
    </dgm:pt>
    <dgm:pt modelId="{55B8AC38-6B01-4B6E-9358-01B78CC77E0F}" type="pres">
      <dgm:prSet presAssocID="{C681AA1C-DF73-4C17-898F-32CB9C06C09E}" presName="parentLeftMargin" presStyleLbl="node1" presStyleIdx="0" presStyleCnt="8"/>
      <dgm:spPr/>
      <dgm:t>
        <a:bodyPr/>
        <a:lstStyle/>
        <a:p>
          <a:endParaRPr lang="el-GR"/>
        </a:p>
      </dgm:t>
    </dgm:pt>
    <dgm:pt modelId="{01EF7153-7FEC-48B3-87BF-BC1F7BAC7752}" type="pres">
      <dgm:prSet presAssocID="{C681AA1C-DF73-4C17-898F-32CB9C06C09E}" presName="parentText" presStyleLbl="node1" presStyleIdx="0" presStyleCnt="8">
        <dgm:presLayoutVars>
          <dgm:chMax val="0"/>
          <dgm:bulletEnabled val="1"/>
        </dgm:presLayoutVars>
      </dgm:prSet>
      <dgm:spPr/>
      <dgm:t>
        <a:bodyPr/>
        <a:lstStyle/>
        <a:p>
          <a:endParaRPr lang="el-GR"/>
        </a:p>
      </dgm:t>
    </dgm:pt>
    <dgm:pt modelId="{6672EFA2-C2B7-4ED2-BC9B-CFE70747107E}" type="pres">
      <dgm:prSet presAssocID="{C681AA1C-DF73-4C17-898F-32CB9C06C09E}" presName="negativeSpace" presStyleCnt="0"/>
      <dgm:spPr/>
    </dgm:pt>
    <dgm:pt modelId="{1C2D8C15-EB9D-4179-A13C-7924BF1E9B7C}" type="pres">
      <dgm:prSet presAssocID="{C681AA1C-DF73-4C17-898F-32CB9C06C09E}" presName="childText" presStyleLbl="conFgAcc1" presStyleIdx="0" presStyleCnt="8">
        <dgm:presLayoutVars>
          <dgm:bulletEnabled val="1"/>
        </dgm:presLayoutVars>
      </dgm:prSet>
      <dgm:spPr>
        <a:ln>
          <a:solidFill>
            <a:schemeClr val="bg2">
              <a:lumMod val="50000"/>
            </a:schemeClr>
          </a:solidFill>
        </a:ln>
      </dgm:spPr>
    </dgm:pt>
    <dgm:pt modelId="{C9D845D1-B02D-47CD-996B-E3DEFA4DE072}" type="pres">
      <dgm:prSet presAssocID="{7E21EBA9-472E-41CF-94AD-FCE48998A5C6}" presName="spaceBetweenRectangles" presStyleCnt="0"/>
      <dgm:spPr/>
    </dgm:pt>
    <dgm:pt modelId="{FDA8D3EE-CF92-465B-8080-F4B93CC8A08B}" type="pres">
      <dgm:prSet presAssocID="{B7A58B7E-DC7A-4027-878D-D9F03B0777AA}" presName="parentLin" presStyleCnt="0"/>
      <dgm:spPr/>
    </dgm:pt>
    <dgm:pt modelId="{B35FB6FC-3927-4AB8-A8D8-ED360F066E85}" type="pres">
      <dgm:prSet presAssocID="{B7A58B7E-DC7A-4027-878D-D9F03B0777AA}" presName="parentLeftMargin" presStyleLbl="node1" presStyleIdx="0" presStyleCnt="8"/>
      <dgm:spPr/>
      <dgm:t>
        <a:bodyPr/>
        <a:lstStyle/>
        <a:p>
          <a:endParaRPr lang="el-GR"/>
        </a:p>
      </dgm:t>
    </dgm:pt>
    <dgm:pt modelId="{A2A9470E-BDC3-49AB-8961-0B805134A5AD}" type="pres">
      <dgm:prSet presAssocID="{B7A58B7E-DC7A-4027-878D-D9F03B0777AA}" presName="parentText" presStyleLbl="node1" presStyleIdx="1" presStyleCnt="8">
        <dgm:presLayoutVars>
          <dgm:chMax val="0"/>
          <dgm:bulletEnabled val="1"/>
        </dgm:presLayoutVars>
      </dgm:prSet>
      <dgm:spPr/>
      <dgm:t>
        <a:bodyPr/>
        <a:lstStyle/>
        <a:p>
          <a:endParaRPr lang="el-GR"/>
        </a:p>
      </dgm:t>
    </dgm:pt>
    <dgm:pt modelId="{2F37C97D-87D7-4456-9F2F-6B1BA806903D}" type="pres">
      <dgm:prSet presAssocID="{B7A58B7E-DC7A-4027-878D-D9F03B0777AA}" presName="negativeSpace" presStyleCnt="0"/>
      <dgm:spPr/>
    </dgm:pt>
    <dgm:pt modelId="{FB205D14-1B91-4ACB-9278-79166CF27831}" type="pres">
      <dgm:prSet presAssocID="{B7A58B7E-DC7A-4027-878D-D9F03B0777AA}" presName="childText" presStyleLbl="conFgAcc1" presStyleIdx="1" presStyleCnt="8">
        <dgm:presLayoutVars>
          <dgm:bulletEnabled val="1"/>
        </dgm:presLayoutVars>
      </dgm:prSet>
      <dgm:spPr>
        <a:ln>
          <a:solidFill>
            <a:schemeClr val="bg2">
              <a:lumMod val="50000"/>
            </a:schemeClr>
          </a:solidFill>
        </a:ln>
      </dgm:spPr>
    </dgm:pt>
    <dgm:pt modelId="{287555A9-0612-46FE-B38F-3207F672809F}" type="pres">
      <dgm:prSet presAssocID="{D5B955CE-0FF6-4279-AF52-16435190A236}" presName="spaceBetweenRectangles" presStyleCnt="0"/>
      <dgm:spPr/>
    </dgm:pt>
    <dgm:pt modelId="{4A528DEC-8D93-4946-9B2A-6199AFAF9D73}" type="pres">
      <dgm:prSet presAssocID="{4805CC41-FF52-4F83-A3AB-CE68FC9F2EA3}" presName="parentLin" presStyleCnt="0"/>
      <dgm:spPr/>
    </dgm:pt>
    <dgm:pt modelId="{FD7FD691-2817-4BD2-B6C4-DC154456A5F2}" type="pres">
      <dgm:prSet presAssocID="{4805CC41-FF52-4F83-A3AB-CE68FC9F2EA3}" presName="parentLeftMargin" presStyleLbl="node1" presStyleIdx="1" presStyleCnt="8"/>
      <dgm:spPr/>
      <dgm:t>
        <a:bodyPr/>
        <a:lstStyle/>
        <a:p>
          <a:endParaRPr lang="el-GR"/>
        </a:p>
      </dgm:t>
    </dgm:pt>
    <dgm:pt modelId="{867A9BAE-DD48-4D46-BC61-10C282B5A8D6}" type="pres">
      <dgm:prSet presAssocID="{4805CC41-FF52-4F83-A3AB-CE68FC9F2EA3}" presName="parentText" presStyleLbl="node1" presStyleIdx="2" presStyleCnt="8">
        <dgm:presLayoutVars>
          <dgm:chMax val="0"/>
          <dgm:bulletEnabled val="1"/>
        </dgm:presLayoutVars>
      </dgm:prSet>
      <dgm:spPr/>
      <dgm:t>
        <a:bodyPr/>
        <a:lstStyle/>
        <a:p>
          <a:endParaRPr lang="el-GR"/>
        </a:p>
      </dgm:t>
    </dgm:pt>
    <dgm:pt modelId="{41309C72-AFDA-4875-88D2-C34A0674F653}" type="pres">
      <dgm:prSet presAssocID="{4805CC41-FF52-4F83-A3AB-CE68FC9F2EA3}" presName="negativeSpace" presStyleCnt="0"/>
      <dgm:spPr/>
    </dgm:pt>
    <dgm:pt modelId="{DA0EA68E-E87E-448A-87D4-E54FDD4A5117}" type="pres">
      <dgm:prSet presAssocID="{4805CC41-FF52-4F83-A3AB-CE68FC9F2EA3}" presName="childText" presStyleLbl="conFgAcc1" presStyleIdx="2" presStyleCnt="8">
        <dgm:presLayoutVars>
          <dgm:bulletEnabled val="1"/>
        </dgm:presLayoutVars>
      </dgm:prSet>
      <dgm:spPr>
        <a:ln>
          <a:solidFill>
            <a:schemeClr val="bg2">
              <a:lumMod val="50000"/>
            </a:schemeClr>
          </a:solidFill>
        </a:ln>
      </dgm:spPr>
    </dgm:pt>
    <dgm:pt modelId="{11A0FC4D-D508-43F9-82CA-0EAE88BA7B2B}" type="pres">
      <dgm:prSet presAssocID="{215DB75E-4350-43D1-B09C-56329C7AB1F2}" presName="spaceBetweenRectangles" presStyleCnt="0"/>
      <dgm:spPr/>
    </dgm:pt>
    <dgm:pt modelId="{5DABCFA9-5ED9-43E5-B41F-6A43A3CEA38B}" type="pres">
      <dgm:prSet presAssocID="{3595E598-2222-4C4F-AE1C-3F61F282694A}" presName="parentLin" presStyleCnt="0"/>
      <dgm:spPr/>
    </dgm:pt>
    <dgm:pt modelId="{4C6DE32F-4637-4E80-A847-3D9CD7CBE00E}" type="pres">
      <dgm:prSet presAssocID="{3595E598-2222-4C4F-AE1C-3F61F282694A}" presName="parentLeftMargin" presStyleLbl="node1" presStyleIdx="2" presStyleCnt="8"/>
      <dgm:spPr/>
      <dgm:t>
        <a:bodyPr/>
        <a:lstStyle/>
        <a:p>
          <a:endParaRPr lang="el-GR"/>
        </a:p>
      </dgm:t>
    </dgm:pt>
    <dgm:pt modelId="{8C6D1D69-DA43-4719-908D-4B9DEE764682}" type="pres">
      <dgm:prSet presAssocID="{3595E598-2222-4C4F-AE1C-3F61F282694A}" presName="parentText" presStyleLbl="node1" presStyleIdx="3" presStyleCnt="8">
        <dgm:presLayoutVars>
          <dgm:chMax val="0"/>
          <dgm:bulletEnabled val="1"/>
        </dgm:presLayoutVars>
      </dgm:prSet>
      <dgm:spPr/>
      <dgm:t>
        <a:bodyPr/>
        <a:lstStyle/>
        <a:p>
          <a:endParaRPr lang="el-GR"/>
        </a:p>
      </dgm:t>
    </dgm:pt>
    <dgm:pt modelId="{C1D36F92-F124-417A-B279-09E74083CF9D}" type="pres">
      <dgm:prSet presAssocID="{3595E598-2222-4C4F-AE1C-3F61F282694A}" presName="negativeSpace" presStyleCnt="0"/>
      <dgm:spPr/>
    </dgm:pt>
    <dgm:pt modelId="{0393DE9D-584B-460D-B65D-D729902A45E3}" type="pres">
      <dgm:prSet presAssocID="{3595E598-2222-4C4F-AE1C-3F61F282694A}" presName="childText" presStyleLbl="conFgAcc1" presStyleIdx="3" presStyleCnt="8">
        <dgm:presLayoutVars>
          <dgm:bulletEnabled val="1"/>
        </dgm:presLayoutVars>
      </dgm:prSet>
      <dgm:spPr>
        <a:ln>
          <a:solidFill>
            <a:schemeClr val="bg2">
              <a:lumMod val="50000"/>
            </a:schemeClr>
          </a:solidFill>
        </a:ln>
      </dgm:spPr>
    </dgm:pt>
    <dgm:pt modelId="{198951CD-1ADA-4960-9287-1049F657988A}" type="pres">
      <dgm:prSet presAssocID="{3B5423DB-FDCD-430D-B46D-49F59785DC15}" presName="spaceBetweenRectangles" presStyleCnt="0"/>
      <dgm:spPr/>
    </dgm:pt>
    <dgm:pt modelId="{2E38671F-34D9-46A1-B6A4-3AA2766EF5CA}" type="pres">
      <dgm:prSet presAssocID="{4B45E758-6FFC-4565-AF95-D154B50E4D28}" presName="parentLin" presStyleCnt="0"/>
      <dgm:spPr/>
    </dgm:pt>
    <dgm:pt modelId="{731298D7-52B6-4E69-A3B8-01F5ACF5326F}" type="pres">
      <dgm:prSet presAssocID="{4B45E758-6FFC-4565-AF95-D154B50E4D28}" presName="parentLeftMargin" presStyleLbl="node1" presStyleIdx="3" presStyleCnt="8"/>
      <dgm:spPr/>
      <dgm:t>
        <a:bodyPr/>
        <a:lstStyle/>
        <a:p>
          <a:endParaRPr lang="el-GR"/>
        </a:p>
      </dgm:t>
    </dgm:pt>
    <dgm:pt modelId="{C5B0F8D0-C3FE-45DE-99F2-84A6A851F397}" type="pres">
      <dgm:prSet presAssocID="{4B45E758-6FFC-4565-AF95-D154B50E4D28}" presName="parentText" presStyleLbl="node1" presStyleIdx="4" presStyleCnt="8">
        <dgm:presLayoutVars>
          <dgm:chMax val="0"/>
          <dgm:bulletEnabled val="1"/>
        </dgm:presLayoutVars>
      </dgm:prSet>
      <dgm:spPr/>
      <dgm:t>
        <a:bodyPr/>
        <a:lstStyle/>
        <a:p>
          <a:endParaRPr lang="el-GR"/>
        </a:p>
      </dgm:t>
    </dgm:pt>
    <dgm:pt modelId="{8B14E5B8-30AA-4E13-87D3-C99CDA043988}" type="pres">
      <dgm:prSet presAssocID="{4B45E758-6FFC-4565-AF95-D154B50E4D28}" presName="negativeSpace" presStyleCnt="0"/>
      <dgm:spPr/>
    </dgm:pt>
    <dgm:pt modelId="{02D02BD8-E0E3-4C1D-8E01-16693345FF7B}" type="pres">
      <dgm:prSet presAssocID="{4B45E758-6FFC-4565-AF95-D154B50E4D28}" presName="childText" presStyleLbl="conFgAcc1" presStyleIdx="4" presStyleCnt="8">
        <dgm:presLayoutVars>
          <dgm:bulletEnabled val="1"/>
        </dgm:presLayoutVars>
      </dgm:prSet>
      <dgm:spPr>
        <a:ln>
          <a:solidFill>
            <a:schemeClr val="bg2">
              <a:lumMod val="50000"/>
            </a:schemeClr>
          </a:solidFill>
        </a:ln>
      </dgm:spPr>
    </dgm:pt>
    <dgm:pt modelId="{48FFC920-5A82-49DA-B577-55B169BFB1EA}" type="pres">
      <dgm:prSet presAssocID="{4C36A37D-AE64-4C17-A3AA-948B57D34C34}" presName="spaceBetweenRectangles" presStyleCnt="0"/>
      <dgm:spPr/>
    </dgm:pt>
    <dgm:pt modelId="{5586FFFA-9E6B-418B-AF1A-0CAEC094DF8B}" type="pres">
      <dgm:prSet presAssocID="{36AA7AFC-BF23-4113-A6B4-B95B4E4A6258}" presName="parentLin" presStyleCnt="0"/>
      <dgm:spPr/>
    </dgm:pt>
    <dgm:pt modelId="{6D13275F-6360-4C2A-9D8B-665264B161B7}" type="pres">
      <dgm:prSet presAssocID="{36AA7AFC-BF23-4113-A6B4-B95B4E4A6258}" presName="parentLeftMargin" presStyleLbl="node1" presStyleIdx="4" presStyleCnt="8"/>
      <dgm:spPr/>
      <dgm:t>
        <a:bodyPr/>
        <a:lstStyle/>
        <a:p>
          <a:endParaRPr lang="el-GR"/>
        </a:p>
      </dgm:t>
    </dgm:pt>
    <dgm:pt modelId="{02CF62B0-3CDC-4FF0-A744-5D3678AE8A63}" type="pres">
      <dgm:prSet presAssocID="{36AA7AFC-BF23-4113-A6B4-B95B4E4A6258}" presName="parentText" presStyleLbl="node1" presStyleIdx="5" presStyleCnt="8" custScaleX="142857" custScaleY="101851">
        <dgm:presLayoutVars>
          <dgm:chMax val="0"/>
          <dgm:bulletEnabled val="1"/>
        </dgm:presLayoutVars>
      </dgm:prSet>
      <dgm:spPr/>
      <dgm:t>
        <a:bodyPr/>
        <a:lstStyle/>
        <a:p>
          <a:endParaRPr lang="el-GR"/>
        </a:p>
      </dgm:t>
    </dgm:pt>
    <dgm:pt modelId="{B70515F8-A530-42C3-ABA6-55BEE9B62986}" type="pres">
      <dgm:prSet presAssocID="{36AA7AFC-BF23-4113-A6B4-B95B4E4A6258}" presName="negativeSpace" presStyleCnt="0"/>
      <dgm:spPr/>
    </dgm:pt>
    <dgm:pt modelId="{13936BCB-ECBA-4E9B-B158-B50CB1FE8A67}" type="pres">
      <dgm:prSet presAssocID="{36AA7AFC-BF23-4113-A6B4-B95B4E4A6258}" presName="childText" presStyleLbl="conFgAcc1" presStyleIdx="5" presStyleCnt="8">
        <dgm:presLayoutVars>
          <dgm:bulletEnabled val="1"/>
        </dgm:presLayoutVars>
      </dgm:prSet>
      <dgm:spPr>
        <a:ln>
          <a:solidFill>
            <a:schemeClr val="bg2">
              <a:lumMod val="50000"/>
            </a:schemeClr>
          </a:solidFill>
        </a:ln>
      </dgm:spPr>
    </dgm:pt>
    <dgm:pt modelId="{DFD98CC0-043B-4EB3-8811-0774E4840F2E}" type="pres">
      <dgm:prSet presAssocID="{B4D279ED-6658-4DEA-BA9C-7DEEC4AC2647}" presName="spaceBetweenRectangles" presStyleCnt="0"/>
      <dgm:spPr/>
    </dgm:pt>
    <dgm:pt modelId="{97F0F3AF-15BB-410B-BB4D-8B0F07F17974}" type="pres">
      <dgm:prSet presAssocID="{F5A87772-3EE9-4B33-8D36-F893F45C7F0F}" presName="parentLin" presStyleCnt="0"/>
      <dgm:spPr/>
    </dgm:pt>
    <dgm:pt modelId="{2AE03FA1-89DC-42FC-8DAB-108ED9E151A0}" type="pres">
      <dgm:prSet presAssocID="{F5A87772-3EE9-4B33-8D36-F893F45C7F0F}" presName="parentLeftMargin" presStyleLbl="node1" presStyleIdx="5" presStyleCnt="8"/>
      <dgm:spPr/>
      <dgm:t>
        <a:bodyPr/>
        <a:lstStyle/>
        <a:p>
          <a:endParaRPr lang="el-GR"/>
        </a:p>
      </dgm:t>
    </dgm:pt>
    <dgm:pt modelId="{A76C056A-1DF2-4E5F-8702-4900F1CDF725}" type="pres">
      <dgm:prSet presAssocID="{F5A87772-3EE9-4B33-8D36-F893F45C7F0F}" presName="parentText" presStyleLbl="node1" presStyleIdx="6" presStyleCnt="8">
        <dgm:presLayoutVars>
          <dgm:chMax val="0"/>
          <dgm:bulletEnabled val="1"/>
        </dgm:presLayoutVars>
      </dgm:prSet>
      <dgm:spPr/>
      <dgm:t>
        <a:bodyPr/>
        <a:lstStyle/>
        <a:p>
          <a:endParaRPr lang="el-GR"/>
        </a:p>
      </dgm:t>
    </dgm:pt>
    <dgm:pt modelId="{72547D02-CB98-40EF-9486-DA33A30DCE62}" type="pres">
      <dgm:prSet presAssocID="{F5A87772-3EE9-4B33-8D36-F893F45C7F0F}" presName="negativeSpace" presStyleCnt="0"/>
      <dgm:spPr/>
    </dgm:pt>
    <dgm:pt modelId="{9E0A25B7-9165-4BB1-AE2A-F0B9BE5F4C4C}" type="pres">
      <dgm:prSet presAssocID="{F5A87772-3EE9-4B33-8D36-F893F45C7F0F}" presName="childText" presStyleLbl="conFgAcc1" presStyleIdx="6" presStyleCnt="8">
        <dgm:presLayoutVars>
          <dgm:bulletEnabled val="1"/>
        </dgm:presLayoutVars>
      </dgm:prSet>
      <dgm:spPr>
        <a:ln>
          <a:solidFill>
            <a:schemeClr val="bg2">
              <a:lumMod val="50000"/>
            </a:schemeClr>
          </a:solidFill>
        </a:ln>
      </dgm:spPr>
    </dgm:pt>
    <dgm:pt modelId="{C85A51F8-167D-44DA-8ACA-3BFE9285C56B}" type="pres">
      <dgm:prSet presAssocID="{E2FB8D6D-E3A6-4ED1-AA9C-11E8EB5600BE}" presName="spaceBetweenRectangles" presStyleCnt="0"/>
      <dgm:spPr/>
    </dgm:pt>
    <dgm:pt modelId="{935E6DA9-5795-477F-8914-BAE808DDAFFE}" type="pres">
      <dgm:prSet presAssocID="{A944A26A-0DE0-453F-8F27-2EC7962B7BD7}" presName="parentLin" presStyleCnt="0"/>
      <dgm:spPr/>
    </dgm:pt>
    <dgm:pt modelId="{A3383FBB-0237-4D43-A7B0-9B9F8DDA013C}" type="pres">
      <dgm:prSet presAssocID="{A944A26A-0DE0-453F-8F27-2EC7962B7BD7}" presName="parentLeftMargin" presStyleLbl="node1" presStyleIdx="6" presStyleCnt="8"/>
      <dgm:spPr/>
      <dgm:t>
        <a:bodyPr/>
        <a:lstStyle/>
        <a:p>
          <a:endParaRPr lang="el-GR"/>
        </a:p>
      </dgm:t>
    </dgm:pt>
    <dgm:pt modelId="{1F3B5690-FA8A-465A-97AF-1B55F0AF62B0}" type="pres">
      <dgm:prSet presAssocID="{A944A26A-0DE0-453F-8F27-2EC7962B7BD7}" presName="parentText" presStyleLbl="node1" presStyleIdx="7" presStyleCnt="8">
        <dgm:presLayoutVars>
          <dgm:chMax val="0"/>
          <dgm:bulletEnabled val="1"/>
        </dgm:presLayoutVars>
      </dgm:prSet>
      <dgm:spPr/>
      <dgm:t>
        <a:bodyPr/>
        <a:lstStyle/>
        <a:p>
          <a:endParaRPr lang="el-GR"/>
        </a:p>
      </dgm:t>
    </dgm:pt>
    <dgm:pt modelId="{3C2B255F-225E-4C6C-89E2-ED1EE63034EA}" type="pres">
      <dgm:prSet presAssocID="{A944A26A-0DE0-453F-8F27-2EC7962B7BD7}" presName="negativeSpace" presStyleCnt="0"/>
      <dgm:spPr/>
    </dgm:pt>
    <dgm:pt modelId="{53AF7E40-7507-4B01-A458-0626ACC09969}" type="pres">
      <dgm:prSet presAssocID="{A944A26A-0DE0-453F-8F27-2EC7962B7BD7}" presName="childText" presStyleLbl="conFgAcc1" presStyleIdx="7" presStyleCnt="8">
        <dgm:presLayoutVars>
          <dgm:bulletEnabled val="1"/>
        </dgm:presLayoutVars>
      </dgm:prSet>
      <dgm:spPr>
        <a:ln>
          <a:solidFill>
            <a:schemeClr val="bg2">
              <a:lumMod val="50000"/>
            </a:schemeClr>
          </a:solidFill>
        </a:ln>
      </dgm:spPr>
    </dgm:pt>
  </dgm:ptLst>
  <dgm:cxnLst>
    <dgm:cxn modelId="{0CE2A272-0C17-47A9-A7BC-9749424BBF6C}" srcId="{2E5C96BD-E258-45FF-8ED1-67C5595034FB}" destId="{4B45E758-6FFC-4565-AF95-D154B50E4D28}" srcOrd="4" destOrd="0" parTransId="{0241D297-A5AD-4138-A97D-6A86CC74F20A}" sibTransId="{4C36A37D-AE64-4C17-A3AA-948B57D34C34}"/>
    <dgm:cxn modelId="{C062810F-4C3C-4F19-A8EF-C701AE54AD35}" srcId="{2E5C96BD-E258-45FF-8ED1-67C5595034FB}" destId="{A944A26A-0DE0-453F-8F27-2EC7962B7BD7}" srcOrd="7" destOrd="0" parTransId="{AE9847E7-1069-446F-9DCB-8BE061BFB676}" sibTransId="{FC38758C-E696-4D51-AAA6-F7C6560CBB05}"/>
    <dgm:cxn modelId="{40DD4EDB-F621-4489-BE9A-3E1E77F094EB}" type="presOf" srcId="{4B45E758-6FFC-4565-AF95-D154B50E4D28}" destId="{731298D7-52B6-4E69-A3B8-01F5ACF5326F}" srcOrd="0" destOrd="0" presId="urn:microsoft.com/office/officeart/2005/8/layout/list1"/>
    <dgm:cxn modelId="{C8D256AF-2B31-47C5-8017-DF7BD05A2FD3}" type="presOf" srcId="{3595E598-2222-4C4F-AE1C-3F61F282694A}" destId="{8C6D1D69-DA43-4719-908D-4B9DEE764682}" srcOrd="1" destOrd="0" presId="urn:microsoft.com/office/officeart/2005/8/layout/list1"/>
    <dgm:cxn modelId="{A9E4CFBC-069E-400E-BE3B-B65D9A771299}" srcId="{2E5C96BD-E258-45FF-8ED1-67C5595034FB}" destId="{3595E598-2222-4C4F-AE1C-3F61F282694A}" srcOrd="3" destOrd="0" parTransId="{428B3B58-BDAB-44DF-8648-A2017C6CC555}" sibTransId="{3B5423DB-FDCD-430D-B46D-49F59785DC15}"/>
    <dgm:cxn modelId="{4CA0B31F-D10F-4190-BF84-FBBF2CFB6905}" type="presOf" srcId="{A944A26A-0DE0-453F-8F27-2EC7962B7BD7}" destId="{A3383FBB-0237-4D43-A7B0-9B9F8DDA013C}" srcOrd="0" destOrd="0" presId="urn:microsoft.com/office/officeart/2005/8/layout/list1"/>
    <dgm:cxn modelId="{1636B3FE-0C31-4B9F-9F3D-1B8A08DFA8E6}" type="presOf" srcId="{4805CC41-FF52-4F83-A3AB-CE68FC9F2EA3}" destId="{867A9BAE-DD48-4D46-BC61-10C282B5A8D6}" srcOrd="1" destOrd="0" presId="urn:microsoft.com/office/officeart/2005/8/layout/list1"/>
    <dgm:cxn modelId="{4FFD56B9-6A56-426F-AE6E-D2AD150FE7B4}" type="presOf" srcId="{2E5C96BD-E258-45FF-8ED1-67C5595034FB}" destId="{813865F4-05E7-4E8F-A7DF-BF665629A62D}" srcOrd="0" destOrd="0" presId="urn:microsoft.com/office/officeart/2005/8/layout/list1"/>
    <dgm:cxn modelId="{8D30DA1C-5A4A-4281-9979-6D64B6563360}" type="presOf" srcId="{B7A58B7E-DC7A-4027-878D-D9F03B0777AA}" destId="{A2A9470E-BDC3-49AB-8961-0B805134A5AD}" srcOrd="1" destOrd="0" presId="urn:microsoft.com/office/officeart/2005/8/layout/list1"/>
    <dgm:cxn modelId="{421C29F1-1242-4FA2-859E-C28907C93362}" srcId="{2E5C96BD-E258-45FF-8ED1-67C5595034FB}" destId="{4805CC41-FF52-4F83-A3AB-CE68FC9F2EA3}" srcOrd="2" destOrd="0" parTransId="{30E4F4BF-BB31-4FAA-9C1A-7CF7D07BA56E}" sibTransId="{215DB75E-4350-43D1-B09C-56329C7AB1F2}"/>
    <dgm:cxn modelId="{59472046-A14E-4A25-BDFC-28E58A176328}" srcId="{2E5C96BD-E258-45FF-8ED1-67C5595034FB}" destId="{C681AA1C-DF73-4C17-898F-32CB9C06C09E}" srcOrd="0" destOrd="0" parTransId="{3F36083B-7D8B-4D4F-B0D7-D86234068E97}" sibTransId="{7E21EBA9-472E-41CF-94AD-FCE48998A5C6}"/>
    <dgm:cxn modelId="{AF5B586A-FD17-46B4-ADEF-9A1B858DA06D}" type="presOf" srcId="{F5A87772-3EE9-4B33-8D36-F893F45C7F0F}" destId="{A76C056A-1DF2-4E5F-8702-4900F1CDF725}" srcOrd="1" destOrd="0" presId="urn:microsoft.com/office/officeart/2005/8/layout/list1"/>
    <dgm:cxn modelId="{D65AF731-9015-42E9-95B4-E11BE6D71218}" type="presOf" srcId="{4805CC41-FF52-4F83-A3AB-CE68FC9F2EA3}" destId="{FD7FD691-2817-4BD2-B6C4-DC154456A5F2}" srcOrd="0" destOrd="0" presId="urn:microsoft.com/office/officeart/2005/8/layout/list1"/>
    <dgm:cxn modelId="{8D222B34-0867-4CAB-AFF8-2BC661149607}" type="presOf" srcId="{B7A58B7E-DC7A-4027-878D-D9F03B0777AA}" destId="{B35FB6FC-3927-4AB8-A8D8-ED360F066E85}" srcOrd="0" destOrd="0" presId="urn:microsoft.com/office/officeart/2005/8/layout/list1"/>
    <dgm:cxn modelId="{311963A5-9351-4CCF-9745-40196CEB842C}" type="presOf" srcId="{36AA7AFC-BF23-4113-A6B4-B95B4E4A6258}" destId="{02CF62B0-3CDC-4FF0-A744-5D3678AE8A63}" srcOrd="1" destOrd="0" presId="urn:microsoft.com/office/officeart/2005/8/layout/list1"/>
    <dgm:cxn modelId="{53139669-4C74-4D6E-9B98-EC084E2207D2}" type="presOf" srcId="{C681AA1C-DF73-4C17-898F-32CB9C06C09E}" destId="{55B8AC38-6B01-4B6E-9358-01B78CC77E0F}" srcOrd="0" destOrd="0" presId="urn:microsoft.com/office/officeart/2005/8/layout/list1"/>
    <dgm:cxn modelId="{9A43BAE7-1182-44E4-9A81-F8A90DBC6007}" srcId="{2E5C96BD-E258-45FF-8ED1-67C5595034FB}" destId="{B7A58B7E-DC7A-4027-878D-D9F03B0777AA}" srcOrd="1" destOrd="0" parTransId="{42A4BDCE-872D-49F3-9544-F3F2E8D08040}" sibTransId="{D5B955CE-0FF6-4279-AF52-16435190A236}"/>
    <dgm:cxn modelId="{CE125752-745E-4B11-ADE6-640B63E7E807}" type="presOf" srcId="{A944A26A-0DE0-453F-8F27-2EC7962B7BD7}" destId="{1F3B5690-FA8A-465A-97AF-1B55F0AF62B0}" srcOrd="1" destOrd="0" presId="urn:microsoft.com/office/officeart/2005/8/layout/list1"/>
    <dgm:cxn modelId="{A5BFBBFB-538B-48D6-8DFD-5CBEC6042FD8}" type="presOf" srcId="{F5A87772-3EE9-4B33-8D36-F893F45C7F0F}" destId="{2AE03FA1-89DC-42FC-8DAB-108ED9E151A0}" srcOrd="0" destOrd="0" presId="urn:microsoft.com/office/officeart/2005/8/layout/list1"/>
    <dgm:cxn modelId="{9466FD9E-47FB-4380-91C9-406CB33FE163}" type="presOf" srcId="{C681AA1C-DF73-4C17-898F-32CB9C06C09E}" destId="{01EF7153-7FEC-48B3-87BF-BC1F7BAC7752}" srcOrd="1" destOrd="0" presId="urn:microsoft.com/office/officeart/2005/8/layout/list1"/>
    <dgm:cxn modelId="{82E0795A-9503-49CF-9B15-3643A0A34429}" type="presOf" srcId="{3595E598-2222-4C4F-AE1C-3F61F282694A}" destId="{4C6DE32F-4637-4E80-A847-3D9CD7CBE00E}" srcOrd="0" destOrd="0" presId="urn:microsoft.com/office/officeart/2005/8/layout/list1"/>
    <dgm:cxn modelId="{46CE6892-859B-476B-A080-389F3FDCF756}" type="presOf" srcId="{4B45E758-6FFC-4565-AF95-D154B50E4D28}" destId="{C5B0F8D0-C3FE-45DE-99F2-84A6A851F397}" srcOrd="1" destOrd="0" presId="urn:microsoft.com/office/officeart/2005/8/layout/list1"/>
    <dgm:cxn modelId="{11F5891A-C7EA-4478-9858-88D99F1771BC}" srcId="{2E5C96BD-E258-45FF-8ED1-67C5595034FB}" destId="{F5A87772-3EE9-4B33-8D36-F893F45C7F0F}" srcOrd="6" destOrd="0" parTransId="{99D13FFF-7E61-405D-80F1-A739D020B28D}" sibTransId="{E2FB8D6D-E3A6-4ED1-AA9C-11E8EB5600BE}"/>
    <dgm:cxn modelId="{C5D9DB27-18D5-4083-9478-92E9AB350DD5}" type="presOf" srcId="{36AA7AFC-BF23-4113-A6B4-B95B4E4A6258}" destId="{6D13275F-6360-4C2A-9D8B-665264B161B7}" srcOrd="0" destOrd="0" presId="urn:microsoft.com/office/officeart/2005/8/layout/list1"/>
    <dgm:cxn modelId="{6080F330-8BD1-42C3-BCF2-DFEC79F9514C}" srcId="{2E5C96BD-E258-45FF-8ED1-67C5595034FB}" destId="{36AA7AFC-BF23-4113-A6B4-B95B4E4A6258}" srcOrd="5" destOrd="0" parTransId="{6B46B549-582C-48E0-A502-D47307001FAF}" sibTransId="{B4D279ED-6658-4DEA-BA9C-7DEEC4AC2647}"/>
    <dgm:cxn modelId="{19D9D231-7BA5-44F5-BFB8-C2F19AEA633B}" type="presParOf" srcId="{813865F4-05E7-4E8F-A7DF-BF665629A62D}" destId="{67A6E726-99CB-481C-AC7E-B8AFDB5075C2}" srcOrd="0" destOrd="0" presId="urn:microsoft.com/office/officeart/2005/8/layout/list1"/>
    <dgm:cxn modelId="{397935F5-61D0-4BD3-B4DD-7A9550E6733A}" type="presParOf" srcId="{67A6E726-99CB-481C-AC7E-B8AFDB5075C2}" destId="{55B8AC38-6B01-4B6E-9358-01B78CC77E0F}" srcOrd="0" destOrd="0" presId="urn:microsoft.com/office/officeart/2005/8/layout/list1"/>
    <dgm:cxn modelId="{0EDDF8CF-C406-42F6-9BC8-270183AA87A8}" type="presParOf" srcId="{67A6E726-99CB-481C-AC7E-B8AFDB5075C2}" destId="{01EF7153-7FEC-48B3-87BF-BC1F7BAC7752}" srcOrd="1" destOrd="0" presId="urn:microsoft.com/office/officeart/2005/8/layout/list1"/>
    <dgm:cxn modelId="{76F492FA-C6A7-4019-8C74-A1E47377F84D}" type="presParOf" srcId="{813865F4-05E7-4E8F-A7DF-BF665629A62D}" destId="{6672EFA2-C2B7-4ED2-BC9B-CFE70747107E}" srcOrd="1" destOrd="0" presId="urn:microsoft.com/office/officeart/2005/8/layout/list1"/>
    <dgm:cxn modelId="{367C6053-949A-4D18-A231-450FC0681230}" type="presParOf" srcId="{813865F4-05E7-4E8F-A7DF-BF665629A62D}" destId="{1C2D8C15-EB9D-4179-A13C-7924BF1E9B7C}" srcOrd="2" destOrd="0" presId="urn:microsoft.com/office/officeart/2005/8/layout/list1"/>
    <dgm:cxn modelId="{C5DAA21E-D7B9-4BF2-87CA-C2A562E46C0F}" type="presParOf" srcId="{813865F4-05E7-4E8F-A7DF-BF665629A62D}" destId="{C9D845D1-B02D-47CD-996B-E3DEFA4DE072}" srcOrd="3" destOrd="0" presId="urn:microsoft.com/office/officeart/2005/8/layout/list1"/>
    <dgm:cxn modelId="{753E72D3-E11F-45B6-8315-A5E5CCA3F22A}" type="presParOf" srcId="{813865F4-05E7-4E8F-A7DF-BF665629A62D}" destId="{FDA8D3EE-CF92-465B-8080-F4B93CC8A08B}" srcOrd="4" destOrd="0" presId="urn:microsoft.com/office/officeart/2005/8/layout/list1"/>
    <dgm:cxn modelId="{02F86D39-22B4-49E2-ACDF-93C7E013CEBB}" type="presParOf" srcId="{FDA8D3EE-CF92-465B-8080-F4B93CC8A08B}" destId="{B35FB6FC-3927-4AB8-A8D8-ED360F066E85}" srcOrd="0" destOrd="0" presId="urn:microsoft.com/office/officeart/2005/8/layout/list1"/>
    <dgm:cxn modelId="{5C953D06-08D3-4DCA-8732-DCC59BA0C423}" type="presParOf" srcId="{FDA8D3EE-CF92-465B-8080-F4B93CC8A08B}" destId="{A2A9470E-BDC3-49AB-8961-0B805134A5AD}" srcOrd="1" destOrd="0" presId="urn:microsoft.com/office/officeart/2005/8/layout/list1"/>
    <dgm:cxn modelId="{E6DC0FD2-0F8A-4F51-B9F4-0180599E9C53}" type="presParOf" srcId="{813865F4-05E7-4E8F-A7DF-BF665629A62D}" destId="{2F37C97D-87D7-4456-9F2F-6B1BA806903D}" srcOrd="5" destOrd="0" presId="urn:microsoft.com/office/officeart/2005/8/layout/list1"/>
    <dgm:cxn modelId="{60224E7C-79E2-4482-A748-124C1FCEBDE7}" type="presParOf" srcId="{813865F4-05E7-4E8F-A7DF-BF665629A62D}" destId="{FB205D14-1B91-4ACB-9278-79166CF27831}" srcOrd="6" destOrd="0" presId="urn:microsoft.com/office/officeart/2005/8/layout/list1"/>
    <dgm:cxn modelId="{B27E8D6E-40AD-44D2-870C-8218AAFB0C70}" type="presParOf" srcId="{813865F4-05E7-4E8F-A7DF-BF665629A62D}" destId="{287555A9-0612-46FE-B38F-3207F672809F}" srcOrd="7" destOrd="0" presId="urn:microsoft.com/office/officeart/2005/8/layout/list1"/>
    <dgm:cxn modelId="{88E45A0C-E0ED-48CC-A421-31EA9998EFFA}" type="presParOf" srcId="{813865F4-05E7-4E8F-A7DF-BF665629A62D}" destId="{4A528DEC-8D93-4946-9B2A-6199AFAF9D73}" srcOrd="8" destOrd="0" presId="urn:microsoft.com/office/officeart/2005/8/layout/list1"/>
    <dgm:cxn modelId="{4D7166E9-AABC-49AA-B611-D33DFEBA327F}" type="presParOf" srcId="{4A528DEC-8D93-4946-9B2A-6199AFAF9D73}" destId="{FD7FD691-2817-4BD2-B6C4-DC154456A5F2}" srcOrd="0" destOrd="0" presId="urn:microsoft.com/office/officeart/2005/8/layout/list1"/>
    <dgm:cxn modelId="{1B5A171C-A354-40F6-889B-7F698650B948}" type="presParOf" srcId="{4A528DEC-8D93-4946-9B2A-6199AFAF9D73}" destId="{867A9BAE-DD48-4D46-BC61-10C282B5A8D6}" srcOrd="1" destOrd="0" presId="urn:microsoft.com/office/officeart/2005/8/layout/list1"/>
    <dgm:cxn modelId="{ABC2B577-C1E5-4B6B-A011-472243492F92}" type="presParOf" srcId="{813865F4-05E7-4E8F-A7DF-BF665629A62D}" destId="{41309C72-AFDA-4875-88D2-C34A0674F653}" srcOrd="9" destOrd="0" presId="urn:microsoft.com/office/officeart/2005/8/layout/list1"/>
    <dgm:cxn modelId="{355B40A9-4D37-4335-A197-BE17D4E2AE0D}" type="presParOf" srcId="{813865F4-05E7-4E8F-A7DF-BF665629A62D}" destId="{DA0EA68E-E87E-448A-87D4-E54FDD4A5117}" srcOrd="10" destOrd="0" presId="urn:microsoft.com/office/officeart/2005/8/layout/list1"/>
    <dgm:cxn modelId="{8B5A85C4-3096-48FC-A9B2-1879A411D460}" type="presParOf" srcId="{813865F4-05E7-4E8F-A7DF-BF665629A62D}" destId="{11A0FC4D-D508-43F9-82CA-0EAE88BA7B2B}" srcOrd="11" destOrd="0" presId="urn:microsoft.com/office/officeart/2005/8/layout/list1"/>
    <dgm:cxn modelId="{D8E467E9-6A58-4733-A585-A8FF5F9CAFEE}" type="presParOf" srcId="{813865F4-05E7-4E8F-A7DF-BF665629A62D}" destId="{5DABCFA9-5ED9-43E5-B41F-6A43A3CEA38B}" srcOrd="12" destOrd="0" presId="urn:microsoft.com/office/officeart/2005/8/layout/list1"/>
    <dgm:cxn modelId="{3D471357-7408-4A2A-9425-2103B9EF467B}" type="presParOf" srcId="{5DABCFA9-5ED9-43E5-B41F-6A43A3CEA38B}" destId="{4C6DE32F-4637-4E80-A847-3D9CD7CBE00E}" srcOrd="0" destOrd="0" presId="urn:microsoft.com/office/officeart/2005/8/layout/list1"/>
    <dgm:cxn modelId="{04F62376-9EE8-4F32-82C2-B87AFE69BA69}" type="presParOf" srcId="{5DABCFA9-5ED9-43E5-B41F-6A43A3CEA38B}" destId="{8C6D1D69-DA43-4719-908D-4B9DEE764682}" srcOrd="1" destOrd="0" presId="urn:microsoft.com/office/officeart/2005/8/layout/list1"/>
    <dgm:cxn modelId="{8E5109D1-E754-46FD-80BC-7F1EA60C43D0}" type="presParOf" srcId="{813865F4-05E7-4E8F-A7DF-BF665629A62D}" destId="{C1D36F92-F124-417A-B279-09E74083CF9D}" srcOrd="13" destOrd="0" presId="urn:microsoft.com/office/officeart/2005/8/layout/list1"/>
    <dgm:cxn modelId="{F4C54099-84C4-4DDF-B13B-950B6EC2A2FF}" type="presParOf" srcId="{813865F4-05E7-4E8F-A7DF-BF665629A62D}" destId="{0393DE9D-584B-460D-B65D-D729902A45E3}" srcOrd="14" destOrd="0" presId="urn:microsoft.com/office/officeart/2005/8/layout/list1"/>
    <dgm:cxn modelId="{48654B96-0104-4887-98CD-DDBA536C61B4}" type="presParOf" srcId="{813865F4-05E7-4E8F-A7DF-BF665629A62D}" destId="{198951CD-1ADA-4960-9287-1049F657988A}" srcOrd="15" destOrd="0" presId="urn:microsoft.com/office/officeart/2005/8/layout/list1"/>
    <dgm:cxn modelId="{E804C27B-18EF-44CA-AF2E-D5E9581AF741}" type="presParOf" srcId="{813865F4-05E7-4E8F-A7DF-BF665629A62D}" destId="{2E38671F-34D9-46A1-B6A4-3AA2766EF5CA}" srcOrd="16" destOrd="0" presId="urn:microsoft.com/office/officeart/2005/8/layout/list1"/>
    <dgm:cxn modelId="{D7F1E8FD-C973-47B7-B88F-6B924EB53658}" type="presParOf" srcId="{2E38671F-34D9-46A1-B6A4-3AA2766EF5CA}" destId="{731298D7-52B6-4E69-A3B8-01F5ACF5326F}" srcOrd="0" destOrd="0" presId="urn:microsoft.com/office/officeart/2005/8/layout/list1"/>
    <dgm:cxn modelId="{1B6BCA29-626B-4A03-BF88-3E2A2B14D36F}" type="presParOf" srcId="{2E38671F-34D9-46A1-B6A4-3AA2766EF5CA}" destId="{C5B0F8D0-C3FE-45DE-99F2-84A6A851F397}" srcOrd="1" destOrd="0" presId="urn:microsoft.com/office/officeart/2005/8/layout/list1"/>
    <dgm:cxn modelId="{43779DF8-762B-4CB8-8243-151F4E9AE2ED}" type="presParOf" srcId="{813865F4-05E7-4E8F-A7DF-BF665629A62D}" destId="{8B14E5B8-30AA-4E13-87D3-C99CDA043988}" srcOrd="17" destOrd="0" presId="urn:microsoft.com/office/officeart/2005/8/layout/list1"/>
    <dgm:cxn modelId="{F6A6DE71-A38B-41E5-B4BE-912D4A2BD4DC}" type="presParOf" srcId="{813865F4-05E7-4E8F-A7DF-BF665629A62D}" destId="{02D02BD8-E0E3-4C1D-8E01-16693345FF7B}" srcOrd="18" destOrd="0" presId="urn:microsoft.com/office/officeart/2005/8/layout/list1"/>
    <dgm:cxn modelId="{3E6C4591-98C6-4355-BC02-D22642952F7C}" type="presParOf" srcId="{813865F4-05E7-4E8F-A7DF-BF665629A62D}" destId="{48FFC920-5A82-49DA-B577-55B169BFB1EA}" srcOrd="19" destOrd="0" presId="urn:microsoft.com/office/officeart/2005/8/layout/list1"/>
    <dgm:cxn modelId="{3D8C6CAA-DCB3-4C43-A175-18CED8D2E346}" type="presParOf" srcId="{813865F4-05E7-4E8F-A7DF-BF665629A62D}" destId="{5586FFFA-9E6B-418B-AF1A-0CAEC094DF8B}" srcOrd="20" destOrd="0" presId="urn:microsoft.com/office/officeart/2005/8/layout/list1"/>
    <dgm:cxn modelId="{D0E9784A-7C1C-4862-AC7B-D37C9720049C}" type="presParOf" srcId="{5586FFFA-9E6B-418B-AF1A-0CAEC094DF8B}" destId="{6D13275F-6360-4C2A-9D8B-665264B161B7}" srcOrd="0" destOrd="0" presId="urn:microsoft.com/office/officeart/2005/8/layout/list1"/>
    <dgm:cxn modelId="{C922CB86-84DD-40D3-A4D7-D8910200B160}" type="presParOf" srcId="{5586FFFA-9E6B-418B-AF1A-0CAEC094DF8B}" destId="{02CF62B0-3CDC-4FF0-A744-5D3678AE8A63}" srcOrd="1" destOrd="0" presId="urn:microsoft.com/office/officeart/2005/8/layout/list1"/>
    <dgm:cxn modelId="{960F430D-8D83-4239-B3EB-519BCDA6B787}" type="presParOf" srcId="{813865F4-05E7-4E8F-A7DF-BF665629A62D}" destId="{B70515F8-A530-42C3-ABA6-55BEE9B62986}" srcOrd="21" destOrd="0" presId="urn:microsoft.com/office/officeart/2005/8/layout/list1"/>
    <dgm:cxn modelId="{D2FB94F6-DF81-464B-85BC-2012AB30BFD3}" type="presParOf" srcId="{813865F4-05E7-4E8F-A7DF-BF665629A62D}" destId="{13936BCB-ECBA-4E9B-B158-B50CB1FE8A67}" srcOrd="22" destOrd="0" presId="urn:microsoft.com/office/officeart/2005/8/layout/list1"/>
    <dgm:cxn modelId="{8EA6FCD8-F8BF-41CD-BB38-AD210B7133AB}" type="presParOf" srcId="{813865F4-05E7-4E8F-A7DF-BF665629A62D}" destId="{DFD98CC0-043B-4EB3-8811-0774E4840F2E}" srcOrd="23" destOrd="0" presId="urn:microsoft.com/office/officeart/2005/8/layout/list1"/>
    <dgm:cxn modelId="{AC6EA765-F196-4DA7-ABC5-6279BC583800}" type="presParOf" srcId="{813865F4-05E7-4E8F-A7DF-BF665629A62D}" destId="{97F0F3AF-15BB-410B-BB4D-8B0F07F17974}" srcOrd="24" destOrd="0" presId="urn:microsoft.com/office/officeart/2005/8/layout/list1"/>
    <dgm:cxn modelId="{0202106B-781B-464B-A70B-5763B9425FA6}" type="presParOf" srcId="{97F0F3AF-15BB-410B-BB4D-8B0F07F17974}" destId="{2AE03FA1-89DC-42FC-8DAB-108ED9E151A0}" srcOrd="0" destOrd="0" presId="urn:microsoft.com/office/officeart/2005/8/layout/list1"/>
    <dgm:cxn modelId="{CDA19D4F-7D75-48ED-9BC6-FB426CD992E0}" type="presParOf" srcId="{97F0F3AF-15BB-410B-BB4D-8B0F07F17974}" destId="{A76C056A-1DF2-4E5F-8702-4900F1CDF725}" srcOrd="1" destOrd="0" presId="urn:microsoft.com/office/officeart/2005/8/layout/list1"/>
    <dgm:cxn modelId="{194727E3-E0F3-414E-83B0-E04DF6A1F1B1}" type="presParOf" srcId="{813865F4-05E7-4E8F-A7DF-BF665629A62D}" destId="{72547D02-CB98-40EF-9486-DA33A30DCE62}" srcOrd="25" destOrd="0" presId="urn:microsoft.com/office/officeart/2005/8/layout/list1"/>
    <dgm:cxn modelId="{E9A2E6E3-DEC5-46B3-8A67-B650F3E4822D}" type="presParOf" srcId="{813865F4-05E7-4E8F-A7DF-BF665629A62D}" destId="{9E0A25B7-9165-4BB1-AE2A-F0B9BE5F4C4C}" srcOrd="26" destOrd="0" presId="urn:microsoft.com/office/officeart/2005/8/layout/list1"/>
    <dgm:cxn modelId="{0A949A36-225F-4055-9611-E7D179F6C160}" type="presParOf" srcId="{813865F4-05E7-4E8F-A7DF-BF665629A62D}" destId="{C85A51F8-167D-44DA-8ACA-3BFE9285C56B}" srcOrd="27" destOrd="0" presId="urn:microsoft.com/office/officeart/2005/8/layout/list1"/>
    <dgm:cxn modelId="{5A8499EC-CEEF-401B-8959-208F4E1A769E}" type="presParOf" srcId="{813865F4-05E7-4E8F-A7DF-BF665629A62D}" destId="{935E6DA9-5795-477F-8914-BAE808DDAFFE}" srcOrd="28" destOrd="0" presId="urn:microsoft.com/office/officeart/2005/8/layout/list1"/>
    <dgm:cxn modelId="{C45B5E68-42C9-497E-8B61-6F9B70FF3C88}" type="presParOf" srcId="{935E6DA9-5795-477F-8914-BAE808DDAFFE}" destId="{A3383FBB-0237-4D43-A7B0-9B9F8DDA013C}" srcOrd="0" destOrd="0" presId="urn:microsoft.com/office/officeart/2005/8/layout/list1"/>
    <dgm:cxn modelId="{BCF995E7-2342-4640-ADAC-AD0A09C172E7}" type="presParOf" srcId="{935E6DA9-5795-477F-8914-BAE808DDAFFE}" destId="{1F3B5690-FA8A-465A-97AF-1B55F0AF62B0}" srcOrd="1" destOrd="0" presId="urn:microsoft.com/office/officeart/2005/8/layout/list1"/>
    <dgm:cxn modelId="{1518D585-72EC-490D-A89E-61056A657041}" type="presParOf" srcId="{813865F4-05E7-4E8F-A7DF-BF665629A62D}" destId="{3C2B255F-225E-4C6C-89E2-ED1EE63034EA}" srcOrd="29" destOrd="0" presId="urn:microsoft.com/office/officeart/2005/8/layout/list1"/>
    <dgm:cxn modelId="{164248E7-DB7D-4ECC-8F9D-B0C9634685B5}" type="presParOf" srcId="{813865F4-05E7-4E8F-A7DF-BF665629A62D}" destId="{53AF7E40-7507-4B01-A458-0626ACC09969}" srcOrd="3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F208B3-646D-46EC-928F-87B0926595CE}">
      <dsp:nvSpPr>
        <dsp:cNvPr id="0" name=""/>
        <dsp:cNvSpPr/>
      </dsp:nvSpPr>
      <dsp:spPr>
        <a:xfrm rot="5400000">
          <a:off x="5891441" y="-1526567"/>
          <a:ext cx="470802" cy="373167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latin typeface="Arial" pitchFamily="34" charset="0"/>
              <a:cs typeface="Arial" pitchFamily="34" charset="0"/>
            </a:rPr>
            <a:t>Αναπτυξιακός νόμος και τροποποιήσεις του</a:t>
          </a:r>
          <a:endParaRPr lang="el-GR" sz="1400" kern="1200" dirty="0">
            <a:latin typeface="Arial" pitchFamily="34" charset="0"/>
            <a:cs typeface="Arial" pitchFamily="34" charset="0"/>
          </a:endParaRPr>
        </a:p>
      </dsp:txBody>
      <dsp:txXfrm rot="5400000">
        <a:off x="5891441" y="-1526567"/>
        <a:ext cx="470802" cy="3731679"/>
      </dsp:txXfrm>
    </dsp:sp>
    <dsp:sp modelId="{F4DC72CA-CBBB-4CDE-B943-B32C4B719A55}">
      <dsp:nvSpPr>
        <dsp:cNvPr id="0" name=""/>
        <dsp:cNvSpPr/>
      </dsp:nvSpPr>
      <dsp:spPr>
        <a:xfrm>
          <a:off x="185" y="1078"/>
          <a:ext cx="4260817" cy="6763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kern="1200" dirty="0" smtClean="0">
              <a:latin typeface="Arial" pitchFamily="34" charset="0"/>
              <a:cs typeface="Arial" pitchFamily="34" charset="0"/>
            </a:rPr>
            <a:t>Ν.4399/2016 </a:t>
          </a:r>
        </a:p>
        <a:p>
          <a:pPr lvl="0" algn="ctr" defTabSz="711200">
            <a:lnSpc>
              <a:spcPct val="90000"/>
            </a:lnSpc>
            <a:spcBef>
              <a:spcPct val="0"/>
            </a:spcBef>
            <a:spcAft>
              <a:spcPct val="35000"/>
            </a:spcAft>
          </a:pPr>
          <a:r>
            <a:rPr lang="el-GR" sz="1600" kern="1200" dirty="0" smtClean="0">
              <a:latin typeface="Arial" pitchFamily="34" charset="0"/>
              <a:cs typeface="Arial" pitchFamily="34" charset="0"/>
            </a:rPr>
            <a:t>    (ΦΕΚ 117/Β/22-6-2016)</a:t>
          </a:r>
          <a:endParaRPr lang="el-GR" sz="1600" kern="1200" dirty="0">
            <a:latin typeface="Arial" pitchFamily="34" charset="0"/>
            <a:cs typeface="Arial" pitchFamily="34" charset="0"/>
          </a:endParaRPr>
        </a:p>
      </dsp:txBody>
      <dsp:txXfrm>
        <a:off x="185" y="1078"/>
        <a:ext cx="4260817" cy="676389"/>
      </dsp:txXfrm>
    </dsp:sp>
    <dsp:sp modelId="{F7A3030B-0898-43F3-9F5D-B8DA233F15B8}">
      <dsp:nvSpPr>
        <dsp:cNvPr id="0" name=""/>
        <dsp:cNvSpPr/>
      </dsp:nvSpPr>
      <dsp:spPr>
        <a:xfrm rot="5400000">
          <a:off x="5633408" y="-380432"/>
          <a:ext cx="980043" cy="372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latin typeface="Arial" pitchFamily="34" charset="0"/>
              <a:cs typeface="Arial" pitchFamily="34" charset="0"/>
            </a:rPr>
            <a:t>Προκήρυξη καθεστώτος και τροποποιήσεις  αυτής (Υ.Α.)</a:t>
          </a:r>
          <a:endParaRPr lang="el-GR" sz="1400" kern="1200" dirty="0">
            <a:latin typeface="Arial" pitchFamily="34" charset="0"/>
            <a:cs typeface="Arial" pitchFamily="34" charset="0"/>
          </a:endParaRPr>
        </a:p>
      </dsp:txBody>
      <dsp:txXfrm rot="5400000">
        <a:off x="5633408" y="-380432"/>
        <a:ext cx="980043" cy="3723044"/>
      </dsp:txXfrm>
    </dsp:sp>
    <dsp:sp modelId="{B7F7AD20-82B4-464F-9705-AAF72AE0590B}">
      <dsp:nvSpPr>
        <dsp:cNvPr id="0" name=""/>
        <dsp:cNvSpPr/>
      </dsp:nvSpPr>
      <dsp:spPr>
        <a:xfrm>
          <a:off x="185" y="738719"/>
          <a:ext cx="4261722" cy="14847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l-GR" sz="1700" b="0" kern="1200" baseline="0" dirty="0" smtClean="0">
              <a:latin typeface="Arial" pitchFamily="34" charset="0"/>
              <a:cs typeface="Arial" pitchFamily="34" charset="0"/>
            </a:rPr>
            <a:t>Καθεστώς Ενισχύσεων </a:t>
          </a:r>
          <a:r>
            <a:rPr lang="el-GR" sz="1700" b="1" kern="1200" baseline="0" dirty="0" smtClean="0">
              <a:latin typeface="Arial" pitchFamily="34" charset="0"/>
              <a:cs typeface="Arial" pitchFamily="34" charset="0"/>
            </a:rPr>
            <a:t>«Γενικής Επιχειρηματικότητας» </a:t>
          </a:r>
          <a:r>
            <a:rPr lang="el-GR" sz="1700" b="0" kern="1200" baseline="0" dirty="0" smtClean="0">
              <a:latin typeface="Arial" pitchFamily="34" charset="0"/>
              <a:cs typeface="Arial" pitchFamily="34" charset="0"/>
            </a:rPr>
            <a:t>του</a:t>
          </a:r>
          <a:r>
            <a:rPr lang="el-GR" sz="1700" b="1" kern="1200" baseline="0" dirty="0" smtClean="0">
              <a:latin typeface="Arial" pitchFamily="34" charset="0"/>
              <a:cs typeface="Arial" pitchFamily="34" charset="0"/>
            </a:rPr>
            <a:t> </a:t>
          </a:r>
          <a:r>
            <a:rPr lang="el-GR" sz="1700" kern="1200" baseline="0" dirty="0" smtClean="0">
              <a:latin typeface="Arial" pitchFamily="34" charset="0"/>
              <a:cs typeface="Arial" pitchFamily="34" charset="0"/>
            </a:rPr>
            <a:t>Ν.4399/2016 , </a:t>
          </a:r>
        </a:p>
        <a:p>
          <a:pPr lvl="0" algn="ctr" defTabSz="755650">
            <a:lnSpc>
              <a:spcPct val="90000"/>
            </a:lnSpc>
            <a:spcBef>
              <a:spcPct val="0"/>
            </a:spcBef>
            <a:spcAft>
              <a:spcPct val="35000"/>
            </a:spcAft>
          </a:pPr>
          <a:r>
            <a:rPr lang="el-GR" sz="1700" kern="1200" baseline="0" dirty="0" smtClean="0">
              <a:latin typeface="Arial" pitchFamily="34" charset="0"/>
              <a:cs typeface="Arial" pitchFamily="34" charset="0"/>
            </a:rPr>
            <a:t>Υ.Α 108645/17-10-2016 </a:t>
          </a:r>
        </a:p>
        <a:p>
          <a:pPr lvl="0" algn="ctr" defTabSz="755650">
            <a:lnSpc>
              <a:spcPct val="90000"/>
            </a:lnSpc>
            <a:spcBef>
              <a:spcPct val="0"/>
            </a:spcBef>
            <a:spcAft>
              <a:spcPct val="35000"/>
            </a:spcAft>
          </a:pPr>
          <a:r>
            <a:rPr lang="el-GR" sz="1700" kern="1200" baseline="0" dirty="0" smtClean="0">
              <a:latin typeface="Arial" pitchFamily="34" charset="0"/>
              <a:cs typeface="Arial" pitchFamily="34" charset="0"/>
            </a:rPr>
            <a:t>(ΦΕΚ 3378/Β/19-10-2016</a:t>
          </a:r>
          <a:r>
            <a:rPr lang="el-GR" sz="1600" kern="1200" dirty="0" smtClean="0">
              <a:latin typeface="Arial" pitchFamily="34" charset="0"/>
              <a:cs typeface="Arial" pitchFamily="34" charset="0"/>
            </a:rPr>
            <a:t>)</a:t>
          </a:r>
          <a:endParaRPr lang="el-GR" sz="1600" kern="1200" dirty="0">
            <a:latin typeface="Arial" pitchFamily="34" charset="0"/>
            <a:cs typeface="Arial" pitchFamily="34" charset="0"/>
          </a:endParaRPr>
        </a:p>
      </dsp:txBody>
      <dsp:txXfrm>
        <a:off x="185" y="738719"/>
        <a:ext cx="4261722" cy="1484740"/>
      </dsp:txXfrm>
    </dsp:sp>
    <dsp:sp modelId="{CC6AAE33-FD9B-4712-899A-D8888B6871AC}">
      <dsp:nvSpPr>
        <dsp:cNvPr id="0" name=""/>
        <dsp:cNvSpPr/>
      </dsp:nvSpPr>
      <dsp:spPr>
        <a:xfrm rot="5400000">
          <a:off x="5639120" y="1033679"/>
          <a:ext cx="980043" cy="372712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latin typeface="Arial" pitchFamily="34" charset="0"/>
              <a:cs typeface="Arial" pitchFamily="34" charset="0"/>
            </a:rPr>
            <a:t>Προκήρυξη καθεστώτος και τροποποιήσεις  αυτής (Υ.Α.)</a:t>
          </a:r>
          <a:endParaRPr lang="el-GR" sz="1400" kern="1200" dirty="0"/>
        </a:p>
      </dsp:txBody>
      <dsp:txXfrm rot="5400000">
        <a:off x="5639120" y="1033679"/>
        <a:ext cx="980043" cy="3727121"/>
      </dsp:txXfrm>
    </dsp:sp>
    <dsp:sp modelId="{7AD368EC-B26B-4F15-A11D-1ADC4D57CBF4}">
      <dsp:nvSpPr>
        <dsp:cNvPr id="0" name=""/>
        <dsp:cNvSpPr/>
      </dsp:nvSpPr>
      <dsp:spPr>
        <a:xfrm>
          <a:off x="185" y="2284713"/>
          <a:ext cx="4265396" cy="1225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kern="1200" dirty="0" smtClean="0">
              <a:latin typeface="Arial" pitchFamily="34" charset="0"/>
              <a:cs typeface="Arial" pitchFamily="34" charset="0"/>
            </a:rPr>
            <a:t>Καθεστώς Ενισχύσεων </a:t>
          </a:r>
          <a:r>
            <a:rPr lang="el-GR" sz="1600" b="1" kern="1200" dirty="0" smtClean="0">
              <a:latin typeface="Arial" pitchFamily="34" charset="0"/>
              <a:cs typeface="Arial" pitchFamily="34" charset="0"/>
            </a:rPr>
            <a:t>«Νέες ανεξάρτητες ΜΜΕ» </a:t>
          </a:r>
          <a:r>
            <a:rPr lang="el-GR" sz="1600" kern="1200" dirty="0" smtClean="0">
              <a:latin typeface="Arial" pitchFamily="34" charset="0"/>
              <a:cs typeface="Arial" pitchFamily="34" charset="0"/>
            </a:rPr>
            <a:t>του Ν.4399/2016 , </a:t>
          </a:r>
        </a:p>
        <a:p>
          <a:pPr lvl="0" algn="ctr" defTabSz="711200">
            <a:lnSpc>
              <a:spcPct val="90000"/>
            </a:lnSpc>
            <a:spcBef>
              <a:spcPct val="0"/>
            </a:spcBef>
            <a:spcAft>
              <a:spcPct val="35000"/>
            </a:spcAft>
          </a:pPr>
          <a:r>
            <a:rPr lang="el-GR" sz="1600" kern="1200" dirty="0" smtClean="0">
              <a:latin typeface="Arial" pitchFamily="34" charset="0"/>
              <a:cs typeface="Arial" pitchFamily="34" charset="0"/>
            </a:rPr>
            <a:t>Υ.Α 10864/17-10-2016 </a:t>
          </a:r>
        </a:p>
        <a:p>
          <a:pPr lvl="0" algn="ctr" defTabSz="711200">
            <a:lnSpc>
              <a:spcPct val="90000"/>
            </a:lnSpc>
            <a:spcBef>
              <a:spcPct val="0"/>
            </a:spcBef>
            <a:spcAft>
              <a:spcPct val="35000"/>
            </a:spcAft>
          </a:pPr>
          <a:r>
            <a:rPr lang="el-GR" sz="1600" kern="1200" dirty="0" smtClean="0">
              <a:latin typeface="Arial" pitchFamily="34" charset="0"/>
              <a:cs typeface="Arial" pitchFamily="34" charset="0"/>
            </a:rPr>
            <a:t>(ΦΕΚ 3377/Β/19-10-2016)</a:t>
          </a:r>
          <a:endParaRPr lang="el-GR" sz="1600" kern="1200" dirty="0">
            <a:latin typeface="Arial" pitchFamily="34" charset="0"/>
            <a:cs typeface="Arial" pitchFamily="34" charset="0"/>
          </a:endParaRPr>
        </a:p>
      </dsp:txBody>
      <dsp:txXfrm>
        <a:off x="185" y="2284713"/>
        <a:ext cx="4265396" cy="1225053"/>
      </dsp:txXfrm>
    </dsp:sp>
    <dsp:sp modelId="{0A42F20D-D75E-42A1-AA42-3B20188432BD}">
      <dsp:nvSpPr>
        <dsp:cNvPr id="0" name=""/>
        <dsp:cNvSpPr/>
      </dsp:nvSpPr>
      <dsp:spPr>
        <a:xfrm rot="5400000">
          <a:off x="5651730" y="2311291"/>
          <a:ext cx="980043" cy="370227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l-GR" sz="1400" kern="1200" dirty="0" smtClean="0">
              <a:latin typeface="Arial" pitchFamily="34" charset="0"/>
              <a:cs typeface="Arial" pitchFamily="34" charset="0"/>
            </a:rPr>
            <a:t>π.χ.  Κ.Υ.Α. επενδυτικών σχεδίων πρωτογενούς γεωργικής παραγωγής, Κ.Υ.Α. εκσυγχρονισμού ξενοδοχείων, Οδηγοί, Εγκύκλιοι κ.α.</a:t>
          </a:r>
          <a:endParaRPr lang="el-GR" sz="1400" kern="1200" dirty="0">
            <a:latin typeface="Arial" pitchFamily="34" charset="0"/>
            <a:cs typeface="Arial" pitchFamily="34" charset="0"/>
          </a:endParaRPr>
        </a:p>
      </dsp:txBody>
      <dsp:txXfrm rot="5400000">
        <a:off x="5651730" y="2311291"/>
        <a:ext cx="980043" cy="3702271"/>
      </dsp:txXfrm>
    </dsp:sp>
    <dsp:sp modelId="{180CDFC7-FE4A-4AA0-BC8E-784E31EF7506}">
      <dsp:nvSpPr>
        <dsp:cNvPr id="0" name=""/>
        <dsp:cNvSpPr/>
      </dsp:nvSpPr>
      <dsp:spPr>
        <a:xfrm>
          <a:off x="185" y="3571020"/>
          <a:ext cx="4287886" cy="1225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kern="1200" dirty="0" smtClean="0">
              <a:latin typeface="Arial" pitchFamily="34" charset="0"/>
              <a:cs typeface="Arial" pitchFamily="34" charset="0"/>
            </a:rPr>
            <a:t>Λοιπές  κανονιστικές πράξεις (Εγκύκλιοι, Κ.Υ.Α. ειδικών κατηγοριών επενδυτικών σχεδίων)  </a:t>
          </a:r>
          <a:endParaRPr lang="el-GR" sz="1600" kern="1200" dirty="0">
            <a:latin typeface="Arial" pitchFamily="34" charset="0"/>
            <a:cs typeface="Arial" pitchFamily="34" charset="0"/>
          </a:endParaRPr>
        </a:p>
      </dsp:txBody>
      <dsp:txXfrm>
        <a:off x="185" y="3571020"/>
        <a:ext cx="4287886" cy="12250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23629E-5C4C-48DA-B86A-88596144EEB0}">
      <dsp:nvSpPr>
        <dsp:cNvPr id="0" name=""/>
        <dsp:cNvSpPr/>
      </dsp:nvSpPr>
      <dsp:spPr>
        <a:xfrm>
          <a:off x="765927" y="0"/>
          <a:ext cx="7161195" cy="38884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17EC6-A48D-44ED-BDD9-B367A9569C90}">
      <dsp:nvSpPr>
        <dsp:cNvPr id="0" name=""/>
        <dsp:cNvSpPr/>
      </dsp:nvSpPr>
      <dsp:spPr>
        <a:xfrm>
          <a:off x="2010" y="936101"/>
          <a:ext cx="1295455" cy="2016229"/>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latin typeface="Arial" pitchFamily="34" charset="0"/>
              <a:cs typeface="Arial" pitchFamily="34" charset="0"/>
            </a:rPr>
            <a:t>Έλεγχος Πληρότητας</a:t>
          </a:r>
        </a:p>
        <a:p>
          <a:pPr lvl="0" algn="ctr" defTabSz="622300">
            <a:lnSpc>
              <a:spcPct val="90000"/>
            </a:lnSpc>
            <a:spcBef>
              <a:spcPct val="0"/>
            </a:spcBef>
            <a:spcAft>
              <a:spcPct val="35000"/>
            </a:spcAft>
          </a:pPr>
          <a:r>
            <a:rPr lang="el-GR" sz="1100" b="1" kern="1200" dirty="0" smtClean="0">
              <a:latin typeface="Arial" pitchFamily="34" charset="0"/>
              <a:cs typeface="Arial" pitchFamily="34" charset="0"/>
            </a:rPr>
            <a:t>  </a:t>
          </a:r>
          <a:endParaRPr lang="el-GR" sz="900" b="1" kern="1200" dirty="0">
            <a:latin typeface="Arial" pitchFamily="34" charset="0"/>
            <a:cs typeface="Arial" pitchFamily="34" charset="0"/>
          </a:endParaRPr>
        </a:p>
      </dsp:txBody>
      <dsp:txXfrm>
        <a:off x="2010" y="936101"/>
        <a:ext cx="1295455" cy="2016229"/>
      </dsp:txXfrm>
    </dsp:sp>
    <dsp:sp modelId="{A12A9444-5167-46D3-AE62-3CCBBB1B03F1}">
      <dsp:nvSpPr>
        <dsp:cNvPr id="0" name=""/>
        <dsp:cNvSpPr/>
      </dsp:nvSpPr>
      <dsp:spPr>
        <a:xfrm>
          <a:off x="1368839" y="936101"/>
          <a:ext cx="1388326" cy="2016229"/>
        </a:xfrm>
        <a:prstGeom prst="roundRect">
          <a:avLst/>
        </a:prstGeom>
        <a:solidFill>
          <a:schemeClr val="accent3">
            <a:lumMod val="50000"/>
            <a:alpha val="9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latin typeface="Arial" pitchFamily="34" charset="0"/>
              <a:cs typeface="Arial" pitchFamily="34" charset="0"/>
            </a:rPr>
            <a:t>Έλεγχος Νομιμότητας</a:t>
          </a:r>
        </a:p>
        <a:p>
          <a:pPr lvl="0" algn="ctr" defTabSz="622300">
            <a:lnSpc>
              <a:spcPct val="90000"/>
            </a:lnSpc>
            <a:spcBef>
              <a:spcPct val="0"/>
            </a:spcBef>
            <a:spcAft>
              <a:spcPct val="35000"/>
            </a:spcAft>
          </a:pPr>
          <a:r>
            <a:rPr lang="el-GR" sz="1200" b="1" kern="1200" dirty="0" smtClean="0">
              <a:latin typeface="Arial" pitchFamily="34" charset="0"/>
              <a:cs typeface="Arial" pitchFamily="34" charset="0"/>
            </a:rPr>
            <a:t> </a:t>
          </a:r>
          <a:endParaRPr lang="el-GR" sz="900" b="1" kern="1200" dirty="0">
            <a:latin typeface="Arial" pitchFamily="34" charset="0"/>
            <a:cs typeface="Arial" pitchFamily="34" charset="0"/>
          </a:endParaRPr>
        </a:p>
      </dsp:txBody>
      <dsp:txXfrm>
        <a:off x="1368839" y="936101"/>
        <a:ext cx="1388326" cy="2016229"/>
      </dsp:txXfrm>
    </dsp:sp>
    <dsp:sp modelId="{7F516ED2-3ADD-4ECF-A6D4-597C5DB3D871}">
      <dsp:nvSpPr>
        <dsp:cNvPr id="0" name=""/>
        <dsp:cNvSpPr/>
      </dsp:nvSpPr>
      <dsp:spPr>
        <a:xfrm>
          <a:off x="2828538" y="936101"/>
          <a:ext cx="1283421" cy="2016229"/>
        </a:xfrm>
        <a:prstGeom prst="roundRect">
          <a:avLst/>
        </a:prstGeom>
        <a:solidFill>
          <a:schemeClr val="accent3">
            <a:lumMod val="50000"/>
            <a:alpha val="99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latin typeface="Arial" pitchFamily="34" charset="0"/>
              <a:cs typeface="Arial" pitchFamily="34" charset="0"/>
            </a:rPr>
            <a:t>Αξιολόγηση εύλογου κόστους και δεικτών βαθμολογίας</a:t>
          </a:r>
        </a:p>
        <a:p>
          <a:pPr lvl="0" algn="ctr" defTabSz="533400">
            <a:lnSpc>
              <a:spcPct val="90000"/>
            </a:lnSpc>
            <a:spcBef>
              <a:spcPct val="0"/>
            </a:spcBef>
            <a:spcAft>
              <a:spcPct val="35000"/>
            </a:spcAft>
          </a:pPr>
          <a:r>
            <a:rPr lang="el-GR" sz="1200" b="1" kern="1200" dirty="0" smtClean="0">
              <a:latin typeface="Arial" pitchFamily="34" charset="0"/>
              <a:cs typeface="Arial" pitchFamily="34" charset="0"/>
            </a:rPr>
            <a:t> </a:t>
          </a:r>
          <a:endParaRPr lang="el-GR" sz="900" b="1" kern="1200" dirty="0">
            <a:latin typeface="Arial" pitchFamily="34" charset="0"/>
            <a:cs typeface="Arial" pitchFamily="34" charset="0"/>
          </a:endParaRPr>
        </a:p>
      </dsp:txBody>
      <dsp:txXfrm>
        <a:off x="2828538" y="936101"/>
        <a:ext cx="1283421" cy="2016229"/>
      </dsp:txXfrm>
    </dsp:sp>
    <dsp:sp modelId="{41B3213E-B74B-49D0-B276-62A432740E5B}">
      <dsp:nvSpPr>
        <dsp:cNvPr id="0" name=""/>
        <dsp:cNvSpPr/>
      </dsp:nvSpPr>
      <dsp:spPr>
        <a:xfrm>
          <a:off x="4183333" y="1008114"/>
          <a:ext cx="1241910" cy="1872202"/>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l-GR" sz="1300" b="1" kern="1200" dirty="0" smtClean="0">
              <a:latin typeface="Arial" pitchFamily="34" charset="0"/>
              <a:cs typeface="Arial" pitchFamily="34" charset="0"/>
            </a:rPr>
            <a:t>Επιτροπή  αξιολόγησης </a:t>
          </a:r>
        </a:p>
        <a:p>
          <a:pPr lvl="0" algn="ctr" defTabSz="577850">
            <a:lnSpc>
              <a:spcPct val="90000"/>
            </a:lnSpc>
            <a:spcBef>
              <a:spcPct val="0"/>
            </a:spcBef>
            <a:spcAft>
              <a:spcPct val="35000"/>
            </a:spcAft>
          </a:pPr>
          <a:endParaRPr lang="el-GR" sz="1300" b="1" kern="1200" dirty="0">
            <a:latin typeface="Arial" pitchFamily="34" charset="0"/>
            <a:cs typeface="Arial" pitchFamily="34" charset="0"/>
          </a:endParaRPr>
        </a:p>
      </dsp:txBody>
      <dsp:txXfrm>
        <a:off x="4183333" y="1008114"/>
        <a:ext cx="1241910" cy="1872202"/>
      </dsp:txXfrm>
    </dsp:sp>
    <dsp:sp modelId="{775B2D5C-6B84-42C3-A27A-7948386078A7}">
      <dsp:nvSpPr>
        <dsp:cNvPr id="0" name=""/>
        <dsp:cNvSpPr/>
      </dsp:nvSpPr>
      <dsp:spPr>
        <a:xfrm>
          <a:off x="5496617" y="1008114"/>
          <a:ext cx="1427467" cy="1872202"/>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latin typeface="Arial" pitchFamily="34" charset="0"/>
              <a:cs typeface="Arial" pitchFamily="34" charset="0"/>
            </a:rPr>
            <a:t>Βαθμολογική Κατάταξη επενδυτικών σχεδίων  </a:t>
          </a:r>
          <a:r>
            <a:rPr lang="el-GR" sz="1200" b="0" kern="1200" dirty="0" smtClean="0">
              <a:latin typeface="Arial" pitchFamily="34" charset="0"/>
              <a:cs typeface="Arial" pitchFamily="34" charset="0"/>
            </a:rPr>
            <a:t>(προσωρινός πίνακας κατάταξης </a:t>
          </a:r>
          <a:r>
            <a:rPr lang="el-GR" sz="1200" b="0" kern="1200" dirty="0" smtClean="0">
              <a:latin typeface="Arial" pitchFamily="34" charset="0"/>
              <a:cs typeface="Arial" pitchFamily="34" charset="0"/>
              <a:sym typeface="Wingdings" pitchFamily="2" charset="2"/>
            </a:rPr>
            <a:t> </a:t>
          </a:r>
          <a:r>
            <a:rPr lang="el-GR" sz="1200" b="0" kern="1200" dirty="0" smtClean="0">
              <a:latin typeface="Arial" pitchFamily="34" charset="0"/>
              <a:cs typeface="Arial" pitchFamily="34" charset="0"/>
            </a:rPr>
            <a:t>ενστάσεις </a:t>
          </a:r>
          <a:r>
            <a:rPr lang="el-GR" sz="1200" b="0" kern="1200" dirty="0" smtClean="0">
              <a:latin typeface="Arial" pitchFamily="34" charset="0"/>
              <a:cs typeface="Arial" pitchFamily="34" charset="0"/>
              <a:sym typeface="Wingdings" pitchFamily="2" charset="2"/>
            </a:rPr>
            <a:t> οριστικός πίνακας κατάταξης)</a:t>
          </a:r>
          <a:endParaRPr lang="el-GR" sz="1200" b="0" kern="1200" dirty="0" smtClean="0">
            <a:latin typeface="Arial" pitchFamily="34" charset="0"/>
            <a:cs typeface="Arial" pitchFamily="34" charset="0"/>
          </a:endParaRPr>
        </a:p>
      </dsp:txBody>
      <dsp:txXfrm>
        <a:off x="5496617" y="1008114"/>
        <a:ext cx="1427467" cy="1872202"/>
      </dsp:txXfrm>
    </dsp:sp>
    <dsp:sp modelId="{2FE1E9EF-C0EF-4F91-8F10-231854862E5B}">
      <dsp:nvSpPr>
        <dsp:cNvPr id="0" name=""/>
        <dsp:cNvSpPr/>
      </dsp:nvSpPr>
      <dsp:spPr>
        <a:xfrm>
          <a:off x="6995458" y="1008114"/>
          <a:ext cx="1427467" cy="1872202"/>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latin typeface="Arial" pitchFamily="34" charset="0"/>
              <a:cs typeface="Arial" pitchFamily="34" charset="0"/>
            </a:rPr>
            <a:t>Έκδοση εγκριτικής ή απορριπτικής απόφασης υπαγωγής του επενδυτικού σχεδίου  </a:t>
          </a:r>
        </a:p>
      </dsp:txBody>
      <dsp:txXfrm>
        <a:off x="6995458" y="1008114"/>
        <a:ext cx="1427467" cy="18722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F14CAF-EEFE-49DD-96A1-5844AF96B220}">
      <dsp:nvSpPr>
        <dsp:cNvPr id="0" name=""/>
        <dsp:cNvSpPr/>
      </dsp:nvSpPr>
      <dsp:spPr>
        <a:xfrm>
          <a:off x="6000" y="649138"/>
          <a:ext cx="1719063" cy="606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l-GR" sz="1200" kern="1200" baseline="0" dirty="0" smtClean="0">
              <a:latin typeface="Arial" pitchFamily="34" charset="0"/>
            </a:rPr>
            <a:t>Έλεγχος δικαιολογητικών και προϋποθέσεων νομιμότητας </a:t>
          </a:r>
          <a:endParaRPr lang="el-GR" sz="1200" kern="1200" baseline="0" dirty="0">
            <a:latin typeface="Arial" pitchFamily="34" charset="0"/>
          </a:endParaRPr>
        </a:p>
      </dsp:txBody>
      <dsp:txXfrm>
        <a:off x="6000" y="649138"/>
        <a:ext cx="1719063" cy="606131"/>
      </dsp:txXfrm>
    </dsp:sp>
    <dsp:sp modelId="{3BB0D0AE-681B-49A6-83D7-8DB31B329638}">
      <dsp:nvSpPr>
        <dsp:cNvPr id="0" name=""/>
        <dsp:cNvSpPr/>
      </dsp:nvSpPr>
      <dsp:spPr>
        <a:xfrm>
          <a:off x="15145" y="1255269"/>
          <a:ext cx="1700773" cy="18400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baseline="0" dirty="0" smtClean="0">
              <a:latin typeface="Arial" pitchFamily="34" charset="0"/>
            </a:rPr>
            <a:t>Έλεγχος Τεκμηρίωσης </a:t>
          </a:r>
          <a:endParaRPr lang="el-GR" sz="1400" kern="1200" baseline="0" dirty="0">
            <a:latin typeface="Arial" pitchFamily="34" charset="0"/>
          </a:endParaRPr>
        </a:p>
        <a:p>
          <a:pPr marL="114300" lvl="1" indent="-114300" algn="l" defTabSz="622300">
            <a:lnSpc>
              <a:spcPct val="90000"/>
            </a:lnSpc>
            <a:spcBef>
              <a:spcPct val="0"/>
            </a:spcBef>
            <a:spcAft>
              <a:spcPct val="15000"/>
            </a:spcAft>
            <a:buChar char="••"/>
          </a:pPr>
          <a:r>
            <a:rPr lang="el-GR" sz="1400" kern="1200" baseline="0" dirty="0" smtClean="0">
              <a:latin typeface="Arial" pitchFamily="34" charset="0"/>
            </a:rPr>
            <a:t>Επικαιροποίηση  των στοιχείων αίτησης υπαγωγής  </a:t>
          </a:r>
          <a:endParaRPr lang="el-GR" sz="1400" kern="1200" baseline="0" dirty="0">
            <a:latin typeface="Arial" pitchFamily="34" charset="0"/>
          </a:endParaRPr>
        </a:p>
      </dsp:txBody>
      <dsp:txXfrm>
        <a:off x="15145" y="1255269"/>
        <a:ext cx="1700773" cy="1840007"/>
      </dsp:txXfrm>
    </dsp:sp>
    <dsp:sp modelId="{A5338C15-2073-4F91-9115-BF34B2E356E3}">
      <dsp:nvSpPr>
        <dsp:cNvPr id="0" name=""/>
        <dsp:cNvSpPr/>
      </dsp:nvSpPr>
      <dsp:spPr>
        <a:xfrm>
          <a:off x="1918480" y="673062"/>
          <a:ext cx="1515327" cy="606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l-GR" sz="1200" kern="1200" baseline="0" dirty="0" smtClean="0">
              <a:latin typeface="Arial" pitchFamily="34" charset="0"/>
            </a:rPr>
            <a:t>Έλεγχος Δαπανών και δυνατότητα χρηματοδότησης </a:t>
          </a:r>
          <a:endParaRPr lang="el-GR" sz="1200" kern="1200" baseline="0" dirty="0">
            <a:latin typeface="Arial" pitchFamily="34" charset="0"/>
          </a:endParaRPr>
        </a:p>
      </dsp:txBody>
      <dsp:txXfrm>
        <a:off x="1918480" y="673062"/>
        <a:ext cx="1515327" cy="606131"/>
      </dsp:txXfrm>
    </dsp:sp>
    <dsp:sp modelId="{A884B3CB-B373-4349-B8EE-B892328A6728}">
      <dsp:nvSpPr>
        <dsp:cNvPr id="0" name=""/>
        <dsp:cNvSpPr/>
      </dsp:nvSpPr>
      <dsp:spPr>
        <a:xfrm>
          <a:off x="1918480" y="1254460"/>
          <a:ext cx="1515327" cy="18400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l-GR" sz="1200" kern="1200" baseline="0" dirty="0" smtClean="0">
              <a:latin typeface="Arial" pitchFamily="34" charset="0"/>
            </a:rPr>
            <a:t>Επιλεξιμότητα δαπανών </a:t>
          </a:r>
          <a:endParaRPr lang="el-GR" sz="1200" kern="1200" baseline="0" dirty="0">
            <a:latin typeface="Arial" pitchFamily="34" charset="0"/>
          </a:endParaRPr>
        </a:p>
        <a:p>
          <a:pPr marL="114300" lvl="1" indent="-114300" algn="l" defTabSz="533400">
            <a:lnSpc>
              <a:spcPct val="90000"/>
            </a:lnSpc>
            <a:spcBef>
              <a:spcPct val="0"/>
            </a:spcBef>
            <a:spcAft>
              <a:spcPct val="15000"/>
            </a:spcAft>
            <a:buChar char="••"/>
          </a:pPr>
          <a:r>
            <a:rPr lang="el-GR" sz="1200" kern="1200" baseline="0" dirty="0" smtClean="0">
              <a:latin typeface="Arial" pitchFamily="34" charset="0"/>
            </a:rPr>
            <a:t>Αξιολόγηση εύλογου κόστους </a:t>
          </a:r>
          <a:endParaRPr lang="el-GR" sz="1200" kern="1200" baseline="0" dirty="0">
            <a:latin typeface="Arial" pitchFamily="34" charset="0"/>
          </a:endParaRPr>
        </a:p>
        <a:p>
          <a:pPr marL="114300" lvl="1" indent="-114300" algn="l" defTabSz="533400">
            <a:lnSpc>
              <a:spcPct val="90000"/>
            </a:lnSpc>
            <a:spcBef>
              <a:spcPct val="0"/>
            </a:spcBef>
            <a:spcAft>
              <a:spcPct val="15000"/>
            </a:spcAft>
            <a:buChar char="••"/>
          </a:pPr>
          <a:r>
            <a:rPr lang="el-GR" sz="1200" kern="1200" baseline="0" dirty="0" smtClean="0">
              <a:latin typeface="Arial" pitchFamily="34" charset="0"/>
            </a:rPr>
            <a:t>Οριστικοποίηση ενισχυόμενου κόστους</a:t>
          </a:r>
          <a:endParaRPr lang="el-GR" sz="1200" kern="1200" baseline="0" dirty="0">
            <a:latin typeface="Arial" pitchFamily="34" charset="0"/>
          </a:endParaRPr>
        </a:p>
        <a:p>
          <a:pPr marL="114300" lvl="1" indent="-114300" algn="l" defTabSz="533400">
            <a:lnSpc>
              <a:spcPct val="90000"/>
            </a:lnSpc>
            <a:spcBef>
              <a:spcPct val="0"/>
            </a:spcBef>
            <a:spcAft>
              <a:spcPct val="15000"/>
            </a:spcAft>
            <a:buChar char="••"/>
          </a:pPr>
          <a:r>
            <a:rPr lang="el-GR" sz="1200" kern="1200" baseline="0" dirty="0" smtClean="0">
              <a:latin typeface="Arial" pitchFamily="34" charset="0"/>
            </a:rPr>
            <a:t>Έλεγχος δυνατότητας κάλυψης αυτού </a:t>
          </a:r>
          <a:endParaRPr lang="el-GR" sz="1200" kern="1200" baseline="0" dirty="0">
            <a:latin typeface="Arial" pitchFamily="34" charset="0"/>
          </a:endParaRPr>
        </a:p>
      </dsp:txBody>
      <dsp:txXfrm>
        <a:off x="1918480" y="1254460"/>
        <a:ext cx="1515327" cy="1840007"/>
      </dsp:txXfrm>
    </dsp:sp>
    <dsp:sp modelId="{0819716A-649C-41A4-9DE9-C23F3AEFEF6C}">
      <dsp:nvSpPr>
        <dsp:cNvPr id="0" name=""/>
        <dsp:cNvSpPr/>
      </dsp:nvSpPr>
      <dsp:spPr>
        <a:xfrm>
          <a:off x="3664683" y="649138"/>
          <a:ext cx="1515327" cy="606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l-GR" sz="1200" kern="1200" baseline="0" dirty="0" smtClean="0">
              <a:latin typeface="Arial" pitchFamily="34" charset="0"/>
            </a:rPr>
            <a:t>Ερωτήσεις Ελέγχου Νομιμότητας </a:t>
          </a:r>
          <a:endParaRPr lang="el-GR" sz="1200" kern="1200" baseline="0" dirty="0">
            <a:latin typeface="Arial" pitchFamily="34" charset="0"/>
          </a:endParaRPr>
        </a:p>
      </dsp:txBody>
      <dsp:txXfrm>
        <a:off x="3664683" y="649138"/>
        <a:ext cx="1515327" cy="606131"/>
      </dsp:txXfrm>
    </dsp:sp>
    <dsp:sp modelId="{D56D67C4-D2E9-4362-BF11-70CFBD49EEA7}">
      <dsp:nvSpPr>
        <dsp:cNvPr id="0" name=""/>
        <dsp:cNvSpPr/>
      </dsp:nvSpPr>
      <dsp:spPr>
        <a:xfrm>
          <a:off x="3664683" y="1255269"/>
          <a:ext cx="1515327" cy="18400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baseline="0" dirty="0" smtClean="0">
              <a:latin typeface="Arial" pitchFamily="34" charset="0"/>
            </a:rPr>
            <a:t>Ερωτήσεις ελέγχου πλήρωσης των όρων και προϋποθέσεων του θεσμικού πλαισίου </a:t>
          </a:r>
          <a:endParaRPr lang="el-GR" sz="1400" kern="1200" baseline="0" dirty="0">
            <a:latin typeface="Arial" pitchFamily="34" charset="0"/>
          </a:endParaRPr>
        </a:p>
      </dsp:txBody>
      <dsp:txXfrm>
        <a:off x="3664683" y="1255269"/>
        <a:ext cx="1515327" cy="1840007"/>
      </dsp:txXfrm>
    </dsp:sp>
    <dsp:sp modelId="{0D15F96F-5651-484E-844C-886EAD8EC6C7}">
      <dsp:nvSpPr>
        <dsp:cNvPr id="0" name=""/>
        <dsp:cNvSpPr/>
      </dsp:nvSpPr>
      <dsp:spPr>
        <a:xfrm>
          <a:off x="5392157" y="675003"/>
          <a:ext cx="1515327" cy="8360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l-GR" sz="1200" kern="1200" baseline="0" dirty="0" smtClean="0">
              <a:latin typeface="Arial" pitchFamily="34" charset="0"/>
            </a:rPr>
            <a:t>Έλεγχος Βιωσιμότητας – Δείκτες Βαθμολογίας </a:t>
          </a:r>
          <a:endParaRPr lang="el-GR" sz="1200" kern="1200" baseline="0" dirty="0">
            <a:latin typeface="Arial" pitchFamily="34" charset="0"/>
          </a:endParaRPr>
        </a:p>
      </dsp:txBody>
      <dsp:txXfrm>
        <a:off x="5392157" y="675003"/>
        <a:ext cx="1515327" cy="836054"/>
      </dsp:txXfrm>
    </dsp:sp>
    <dsp:sp modelId="{F859B373-0AC4-4F69-B2CA-BF8F2F531466}">
      <dsp:nvSpPr>
        <dsp:cNvPr id="0" name=""/>
        <dsp:cNvSpPr/>
      </dsp:nvSpPr>
      <dsp:spPr>
        <a:xfrm>
          <a:off x="5392157" y="1229404"/>
          <a:ext cx="1515327" cy="18400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l-GR" sz="1200" kern="1200" baseline="0" dirty="0" smtClean="0">
              <a:latin typeface="Arial" pitchFamily="34" charset="0"/>
            </a:rPr>
            <a:t>Έλεγχος απολογιστικών στοιχείων Φορέα</a:t>
          </a:r>
          <a:endParaRPr lang="el-GR" sz="1200" kern="1200" baseline="0" dirty="0">
            <a:latin typeface="Arial" pitchFamily="34" charset="0"/>
          </a:endParaRPr>
        </a:p>
        <a:p>
          <a:pPr marL="114300" lvl="1" indent="-114300" algn="l" defTabSz="533400">
            <a:lnSpc>
              <a:spcPct val="90000"/>
            </a:lnSpc>
            <a:spcBef>
              <a:spcPct val="0"/>
            </a:spcBef>
            <a:spcAft>
              <a:spcPct val="15000"/>
            </a:spcAft>
            <a:buChar char="••"/>
          </a:pPr>
          <a:r>
            <a:rPr lang="el-GR" sz="1200" kern="1200" baseline="0" dirty="0" smtClean="0">
              <a:latin typeface="Arial" pitchFamily="34" charset="0"/>
            </a:rPr>
            <a:t>Ορθότητα και η τεκμηρίωση παραδοχών βιωσιμότητας / απολογιστικών στοιχείων</a:t>
          </a:r>
          <a:endParaRPr lang="el-GR" sz="1200" kern="1200" baseline="0" dirty="0">
            <a:latin typeface="Arial" pitchFamily="34" charset="0"/>
          </a:endParaRPr>
        </a:p>
      </dsp:txBody>
      <dsp:txXfrm>
        <a:off x="5392157" y="1229404"/>
        <a:ext cx="1515327" cy="1840007"/>
      </dsp:txXfrm>
    </dsp:sp>
    <dsp:sp modelId="{E94E2221-9BAB-4A31-B231-E864EFC933EA}">
      <dsp:nvSpPr>
        <dsp:cNvPr id="0" name=""/>
        <dsp:cNvSpPr/>
      </dsp:nvSpPr>
      <dsp:spPr>
        <a:xfrm>
          <a:off x="7119631" y="649138"/>
          <a:ext cx="1515327" cy="6061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l-GR" sz="1200" kern="1200" baseline="0" dirty="0" smtClean="0">
              <a:latin typeface="Arial" pitchFamily="34" charset="0"/>
            </a:rPr>
            <a:t>Τεκμηρίωση στοιχείων αξιολόγησης </a:t>
          </a:r>
          <a:endParaRPr lang="el-GR" sz="1200" kern="1200" baseline="0" dirty="0">
            <a:latin typeface="Arial" pitchFamily="34" charset="0"/>
          </a:endParaRPr>
        </a:p>
      </dsp:txBody>
      <dsp:txXfrm>
        <a:off x="7119631" y="649138"/>
        <a:ext cx="1515327" cy="606131"/>
      </dsp:txXfrm>
    </dsp:sp>
    <dsp:sp modelId="{B0EB1867-B9A5-426E-A9E3-19F612AABF51}">
      <dsp:nvSpPr>
        <dsp:cNvPr id="0" name=""/>
        <dsp:cNvSpPr/>
      </dsp:nvSpPr>
      <dsp:spPr>
        <a:xfrm>
          <a:off x="7119631" y="1255269"/>
          <a:ext cx="1515327" cy="18400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l-GR" sz="1400" kern="1200" baseline="0" dirty="0" smtClean="0">
              <a:latin typeface="Arial" pitchFamily="34" charset="0"/>
            </a:rPr>
            <a:t>Τεκμηρίωση κρίσιμων σημείων της αξιολόγησης (Καρτέλα 1.1, ΒΗΜΑ </a:t>
          </a:r>
          <a:r>
            <a:rPr lang="en-US" sz="1400" kern="1200" baseline="0" dirty="0" smtClean="0">
              <a:latin typeface="Arial" pitchFamily="34" charset="0"/>
            </a:rPr>
            <a:t>V)</a:t>
          </a:r>
          <a:endParaRPr lang="el-GR" sz="1400" kern="1200" baseline="0" dirty="0">
            <a:latin typeface="Arial" pitchFamily="34" charset="0"/>
          </a:endParaRPr>
        </a:p>
      </dsp:txBody>
      <dsp:txXfrm>
        <a:off x="7119631" y="1255269"/>
        <a:ext cx="1515327" cy="18400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0F9ADC-A91A-4C98-8046-A44DC5124AB4}">
      <dsp:nvSpPr>
        <dsp:cNvPr id="0" name=""/>
        <dsp:cNvSpPr/>
      </dsp:nvSpPr>
      <dsp:spPr>
        <a:xfrm>
          <a:off x="40" y="418539"/>
          <a:ext cx="3840736" cy="561627"/>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latin typeface="Arial" pitchFamily="34" charset="0"/>
              <a:cs typeface="Arial" pitchFamily="34" charset="0"/>
            </a:rPr>
            <a:t>Σημεία Ελέγχου / Σχετικά Δικαιολογητικά &amp; θέση τους στο ΠΣΚΕ </a:t>
          </a:r>
          <a:endParaRPr lang="el-GR" sz="1600" kern="1200" dirty="0">
            <a:latin typeface="Arial" pitchFamily="34" charset="0"/>
            <a:cs typeface="Arial" pitchFamily="34" charset="0"/>
          </a:endParaRPr>
        </a:p>
      </dsp:txBody>
      <dsp:txXfrm>
        <a:off x="40" y="418539"/>
        <a:ext cx="3840736" cy="561627"/>
      </dsp:txXfrm>
    </dsp:sp>
    <dsp:sp modelId="{D0145AC0-C458-4E83-84DF-86835FD9D533}">
      <dsp:nvSpPr>
        <dsp:cNvPr id="0" name=""/>
        <dsp:cNvSpPr/>
      </dsp:nvSpPr>
      <dsp:spPr>
        <a:xfrm>
          <a:off x="0" y="983630"/>
          <a:ext cx="3840736" cy="279303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ts val="300"/>
            </a:spcAft>
            <a:buChar char="••"/>
          </a:pPr>
          <a:r>
            <a:rPr lang="el-GR" sz="1600" i="0" kern="1200" dirty="0" smtClean="0">
              <a:latin typeface="Arial" pitchFamily="34" charset="0"/>
              <a:cs typeface="Arial" pitchFamily="34" charset="0"/>
            </a:rPr>
            <a:t>Ο τίτλος του σημείου ελέγχου (δικαιολογητικό ή προϋπόθεση)</a:t>
          </a:r>
          <a:endParaRPr lang="el-GR" sz="1600" i="0" kern="1200" dirty="0">
            <a:latin typeface="Arial" pitchFamily="34" charset="0"/>
            <a:cs typeface="Arial" pitchFamily="34" charset="0"/>
          </a:endParaRPr>
        </a:p>
        <a:p>
          <a:pPr marL="171450" lvl="1" indent="-171450" algn="l" defTabSz="711200">
            <a:lnSpc>
              <a:spcPct val="150000"/>
            </a:lnSpc>
            <a:spcBef>
              <a:spcPct val="0"/>
            </a:spcBef>
            <a:spcAft>
              <a:spcPts val="300"/>
            </a:spcAft>
            <a:buChar char="••"/>
          </a:pPr>
          <a:r>
            <a:rPr lang="el-GR" sz="1600" i="0" kern="1200" dirty="0" smtClean="0">
              <a:latin typeface="Arial" pitchFamily="34" charset="0"/>
              <a:cs typeface="Arial" pitchFamily="34" charset="0"/>
            </a:rPr>
            <a:t>Σχετιζόμενα με σημείο ελέγχου υποβληθέντα δικαιολογητικά (Παράρτημα 1 Προκήρυξης) </a:t>
          </a:r>
          <a:endParaRPr lang="el-GR" sz="1600" i="0" kern="1200" dirty="0">
            <a:latin typeface="Arial" pitchFamily="34" charset="0"/>
            <a:cs typeface="Arial" pitchFamily="34" charset="0"/>
          </a:endParaRPr>
        </a:p>
        <a:p>
          <a:pPr marL="171450" lvl="1" indent="-171450" algn="l" defTabSz="711200">
            <a:lnSpc>
              <a:spcPct val="150000"/>
            </a:lnSpc>
            <a:spcBef>
              <a:spcPct val="0"/>
            </a:spcBef>
            <a:spcAft>
              <a:spcPts val="300"/>
            </a:spcAft>
            <a:buChar char="••"/>
          </a:pPr>
          <a:r>
            <a:rPr lang="el-GR" sz="1600" b="1" i="1" kern="1200" dirty="0" smtClean="0">
              <a:solidFill>
                <a:srgbClr val="FFC000"/>
              </a:solidFill>
              <a:latin typeface="Arial" pitchFamily="34" charset="0"/>
              <a:cs typeface="Arial" pitchFamily="34" charset="0"/>
            </a:rPr>
            <a:t>Θέση δικαιολογητικών στο ΠΣΚΕ</a:t>
          </a:r>
          <a:endParaRPr lang="el-GR" sz="1600" b="1" i="1" kern="1200" dirty="0">
            <a:solidFill>
              <a:srgbClr val="FFC000"/>
            </a:solidFill>
            <a:latin typeface="Arial" pitchFamily="34" charset="0"/>
            <a:cs typeface="Arial" pitchFamily="34" charset="0"/>
          </a:endParaRPr>
        </a:p>
      </dsp:txBody>
      <dsp:txXfrm>
        <a:off x="0" y="983630"/>
        <a:ext cx="3840736" cy="2793037"/>
      </dsp:txXfrm>
    </dsp:sp>
    <dsp:sp modelId="{34EF809B-05F0-4A62-B071-E464B7BBE227}">
      <dsp:nvSpPr>
        <dsp:cNvPr id="0" name=""/>
        <dsp:cNvSpPr/>
      </dsp:nvSpPr>
      <dsp:spPr>
        <a:xfrm>
          <a:off x="4378479" y="418539"/>
          <a:ext cx="3840736" cy="561627"/>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l-GR" sz="1600" kern="1200" dirty="0" smtClean="0">
              <a:latin typeface="Arial" pitchFamily="34" charset="0"/>
              <a:cs typeface="Arial" pitchFamily="34" charset="0"/>
            </a:rPr>
            <a:t>Τρόπος Ελέγχου </a:t>
          </a:r>
          <a:endParaRPr lang="el-GR" sz="1600" kern="1200" dirty="0">
            <a:latin typeface="Arial" pitchFamily="34" charset="0"/>
            <a:cs typeface="Arial" pitchFamily="34" charset="0"/>
          </a:endParaRPr>
        </a:p>
      </dsp:txBody>
      <dsp:txXfrm>
        <a:off x="4378479" y="418539"/>
        <a:ext cx="3840736" cy="561627"/>
      </dsp:txXfrm>
    </dsp:sp>
    <dsp:sp modelId="{1F0939EA-2941-4C99-9F18-DCE8DDA357CE}">
      <dsp:nvSpPr>
        <dsp:cNvPr id="0" name=""/>
        <dsp:cNvSpPr/>
      </dsp:nvSpPr>
      <dsp:spPr>
        <a:xfrm>
          <a:off x="4378479" y="980167"/>
          <a:ext cx="3840736" cy="279303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50000"/>
            </a:lnSpc>
            <a:spcBef>
              <a:spcPct val="0"/>
            </a:spcBef>
            <a:spcAft>
              <a:spcPts val="300"/>
            </a:spcAft>
            <a:buChar char="••"/>
          </a:pPr>
          <a:r>
            <a:rPr lang="el-GR" sz="1600" kern="1200" dirty="0" smtClean="0">
              <a:latin typeface="Arial" pitchFamily="34" charset="0"/>
              <a:cs typeface="Arial" pitchFamily="34" charset="0"/>
            </a:rPr>
            <a:t>Οδηγίες για τον έλεγχο κάθε σημείου</a:t>
          </a:r>
          <a:endParaRPr lang="el-GR" sz="1600" kern="1200" dirty="0">
            <a:latin typeface="Arial" pitchFamily="34" charset="0"/>
            <a:cs typeface="Arial" pitchFamily="34" charset="0"/>
          </a:endParaRPr>
        </a:p>
        <a:p>
          <a:pPr marL="171450" lvl="1" indent="-171450" algn="l" defTabSz="711200">
            <a:lnSpc>
              <a:spcPct val="150000"/>
            </a:lnSpc>
            <a:spcBef>
              <a:spcPct val="0"/>
            </a:spcBef>
            <a:spcAft>
              <a:spcPts val="300"/>
            </a:spcAft>
            <a:buChar char="••"/>
          </a:pPr>
          <a:r>
            <a:rPr lang="el-GR" sz="1600" kern="1200" dirty="0" smtClean="0">
              <a:latin typeface="Arial" pitchFamily="34" charset="0"/>
              <a:cs typeface="Arial" pitchFamily="34" charset="0"/>
            </a:rPr>
            <a:t>Θέση των αντίστοιχων υποχρεωτικών πεδίων προς επικαιροποίηση στο ΠΣΚΕ</a:t>
          </a:r>
          <a:endParaRPr lang="el-GR" sz="1600" kern="1200" dirty="0">
            <a:latin typeface="Arial" pitchFamily="34" charset="0"/>
            <a:cs typeface="Arial" pitchFamily="34" charset="0"/>
          </a:endParaRPr>
        </a:p>
        <a:p>
          <a:pPr marL="171450" lvl="1" indent="-171450" algn="l" defTabSz="711200">
            <a:lnSpc>
              <a:spcPct val="150000"/>
            </a:lnSpc>
            <a:spcBef>
              <a:spcPct val="0"/>
            </a:spcBef>
            <a:spcAft>
              <a:spcPts val="300"/>
            </a:spcAft>
            <a:buChar char="••"/>
          </a:pPr>
          <a:r>
            <a:rPr lang="el-GR" sz="1600" kern="1200" dirty="0" smtClean="0">
              <a:latin typeface="Arial" pitchFamily="34" charset="0"/>
              <a:cs typeface="Arial" pitchFamily="34" charset="0"/>
            </a:rPr>
            <a:t>Αντίστοιχη ερώτηση Ελέγχου νομιμότητας που μπορεί να απαντηθεί μετά τον έλεγχο του σημείου.</a:t>
          </a:r>
          <a:endParaRPr lang="el-GR" sz="1600" kern="1200" dirty="0">
            <a:latin typeface="Arial" pitchFamily="34" charset="0"/>
            <a:cs typeface="Arial" pitchFamily="34" charset="0"/>
          </a:endParaRPr>
        </a:p>
      </dsp:txBody>
      <dsp:txXfrm>
        <a:off x="4378479" y="980167"/>
        <a:ext cx="3840736" cy="279303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E2B747-74D3-4743-ABD2-BF6912CC70C2}">
      <dsp:nvSpPr>
        <dsp:cNvPr id="0" name=""/>
        <dsp:cNvSpPr/>
      </dsp:nvSpPr>
      <dsp:spPr>
        <a:xfrm>
          <a:off x="0" y="354665"/>
          <a:ext cx="607233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B8FB95-2B64-4A59-BE39-977643DF31DA}">
      <dsp:nvSpPr>
        <dsp:cNvPr id="0" name=""/>
        <dsp:cNvSpPr/>
      </dsp:nvSpPr>
      <dsp:spPr>
        <a:xfrm>
          <a:off x="303616" y="37744"/>
          <a:ext cx="4250635" cy="53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664" tIns="0" rIns="160664" bIns="0" numCol="1" spcCol="1270" anchor="ctr" anchorCtr="0">
          <a:noAutofit/>
        </a:bodyPr>
        <a:lstStyle/>
        <a:p>
          <a:pPr lvl="0" algn="l" defTabSz="711200">
            <a:lnSpc>
              <a:spcPct val="90000"/>
            </a:lnSpc>
            <a:spcBef>
              <a:spcPct val="0"/>
            </a:spcBef>
            <a:spcAft>
              <a:spcPct val="35000"/>
            </a:spcAft>
          </a:pPr>
          <a:r>
            <a:rPr lang="el-GR" sz="1600" kern="1200" dirty="0" smtClean="0">
              <a:latin typeface="Arial" pitchFamily="34" charset="0"/>
              <a:cs typeface="Arial" pitchFamily="34" charset="0"/>
            </a:rPr>
            <a:t>ΜΜΕ (Φορέας Επένδυσης). </a:t>
          </a:r>
          <a:endParaRPr lang="el-GR" sz="1600" kern="1200" dirty="0">
            <a:latin typeface="Arial" pitchFamily="34" charset="0"/>
            <a:cs typeface="Arial" pitchFamily="34" charset="0"/>
          </a:endParaRPr>
        </a:p>
      </dsp:txBody>
      <dsp:txXfrm>
        <a:off x="303616" y="37744"/>
        <a:ext cx="4250635" cy="538320"/>
      </dsp:txXfrm>
    </dsp:sp>
    <dsp:sp modelId="{BEA3F12B-ECCF-46E9-A98B-1158A5A7A428}">
      <dsp:nvSpPr>
        <dsp:cNvPr id="0" name=""/>
        <dsp:cNvSpPr/>
      </dsp:nvSpPr>
      <dsp:spPr>
        <a:xfrm>
          <a:off x="0" y="1294444"/>
          <a:ext cx="607233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5A14F-2B40-4D27-B3E7-B6BEAF211220}">
      <dsp:nvSpPr>
        <dsp:cNvPr id="0" name=""/>
        <dsp:cNvSpPr/>
      </dsp:nvSpPr>
      <dsp:spPr>
        <a:xfrm>
          <a:off x="303616" y="813665"/>
          <a:ext cx="4250635" cy="7021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664" tIns="0" rIns="160664" bIns="0" numCol="1" spcCol="1270" anchor="ctr" anchorCtr="0">
          <a:noAutofit/>
        </a:bodyPr>
        <a:lstStyle/>
        <a:p>
          <a:pPr lvl="0" algn="l" defTabSz="711200">
            <a:lnSpc>
              <a:spcPct val="90000"/>
            </a:lnSpc>
            <a:spcBef>
              <a:spcPct val="0"/>
            </a:spcBef>
            <a:spcAft>
              <a:spcPct val="35000"/>
            </a:spcAft>
          </a:pPr>
          <a:r>
            <a:rPr lang="el-GR" sz="1600" kern="1200" dirty="0" smtClean="0">
              <a:latin typeface="Arial" pitchFamily="34" charset="0"/>
              <a:cs typeface="Arial" pitchFamily="34" charset="0"/>
            </a:rPr>
            <a:t>Κατηγορία Αρχικής Επένδυσης </a:t>
          </a:r>
          <a:endParaRPr lang="el-GR" sz="1600" kern="1200" dirty="0">
            <a:latin typeface="Arial" pitchFamily="34" charset="0"/>
            <a:cs typeface="Arial" pitchFamily="34" charset="0"/>
          </a:endParaRPr>
        </a:p>
      </dsp:txBody>
      <dsp:txXfrm>
        <a:off x="303616" y="813665"/>
        <a:ext cx="4250635" cy="702178"/>
      </dsp:txXfrm>
    </dsp:sp>
    <dsp:sp modelId="{B7C251C5-FB98-421E-A092-15415FE272E7}">
      <dsp:nvSpPr>
        <dsp:cNvPr id="0" name=""/>
        <dsp:cNvSpPr/>
      </dsp:nvSpPr>
      <dsp:spPr>
        <a:xfrm>
          <a:off x="0" y="2216223"/>
          <a:ext cx="607233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DD4CE4-7607-4B60-8824-316CFA8DBB82}">
      <dsp:nvSpPr>
        <dsp:cNvPr id="0" name=""/>
        <dsp:cNvSpPr/>
      </dsp:nvSpPr>
      <dsp:spPr>
        <a:xfrm>
          <a:off x="303616" y="1753444"/>
          <a:ext cx="4982552" cy="6841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664" tIns="0" rIns="160664" bIns="0" numCol="1" spcCol="1270" anchor="ctr" anchorCtr="0">
          <a:noAutofit/>
        </a:bodyPr>
        <a:lstStyle/>
        <a:p>
          <a:pPr lvl="0" algn="l" defTabSz="711200">
            <a:lnSpc>
              <a:spcPct val="90000"/>
            </a:lnSpc>
            <a:spcBef>
              <a:spcPct val="0"/>
            </a:spcBef>
            <a:spcAft>
              <a:spcPct val="35000"/>
            </a:spcAft>
          </a:pPr>
          <a:r>
            <a:rPr lang="el-GR" sz="1600" kern="1200" dirty="0" smtClean="0">
              <a:latin typeface="Arial" pitchFamily="34" charset="0"/>
              <a:cs typeface="Arial" pitchFamily="34" charset="0"/>
            </a:rPr>
            <a:t>Περίπτωση εκμεταλλεύσεων πρωτογενούς γεωργικής παραγωγής  (παρ.6, άρθ.3 ΚΥΑ) </a:t>
          </a:r>
          <a:endParaRPr lang="el-GR" sz="1600" kern="1200" dirty="0">
            <a:latin typeface="Arial" pitchFamily="34" charset="0"/>
            <a:cs typeface="Arial" pitchFamily="34" charset="0"/>
          </a:endParaRPr>
        </a:p>
      </dsp:txBody>
      <dsp:txXfrm>
        <a:off x="303616" y="1753444"/>
        <a:ext cx="4982552" cy="684179"/>
      </dsp:txXfrm>
    </dsp:sp>
    <dsp:sp modelId="{6AFB5D89-2F10-4C0E-85E8-D531911E008D}">
      <dsp:nvSpPr>
        <dsp:cNvPr id="0" name=""/>
        <dsp:cNvSpPr/>
      </dsp:nvSpPr>
      <dsp:spPr>
        <a:xfrm>
          <a:off x="0" y="2896623"/>
          <a:ext cx="607233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FC8569-2FDF-4691-87A1-084A26A9D8D1}">
      <dsp:nvSpPr>
        <dsp:cNvPr id="0" name=""/>
        <dsp:cNvSpPr/>
      </dsp:nvSpPr>
      <dsp:spPr>
        <a:xfrm>
          <a:off x="303616" y="2675223"/>
          <a:ext cx="4250635"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664" tIns="0" rIns="160664" bIns="0" numCol="1" spcCol="1270" anchor="ctr" anchorCtr="0">
          <a:noAutofit/>
        </a:bodyPr>
        <a:lstStyle/>
        <a:p>
          <a:pPr lvl="0" algn="l" defTabSz="711200">
            <a:lnSpc>
              <a:spcPct val="90000"/>
            </a:lnSpc>
            <a:spcBef>
              <a:spcPct val="0"/>
            </a:spcBef>
            <a:spcAft>
              <a:spcPct val="35000"/>
            </a:spcAft>
          </a:pPr>
          <a:r>
            <a:rPr lang="el-GR" sz="1600" kern="1200" dirty="0" smtClean="0">
              <a:latin typeface="Arial" pitchFamily="34" charset="0"/>
              <a:cs typeface="Arial" pitchFamily="34" charset="0"/>
            </a:rPr>
            <a:t>Επιλέξιμες δαπάνες ( παρ.2, άρθ.3ΚΥΑ)</a:t>
          </a:r>
          <a:endParaRPr lang="el-GR" sz="1600" kern="1200" dirty="0">
            <a:latin typeface="Arial" pitchFamily="34" charset="0"/>
            <a:cs typeface="Arial" pitchFamily="34" charset="0"/>
          </a:endParaRPr>
        </a:p>
      </dsp:txBody>
      <dsp:txXfrm>
        <a:off x="303616" y="2675223"/>
        <a:ext cx="4250635" cy="4428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E2B747-74D3-4743-ABD2-BF6912CC70C2}">
      <dsp:nvSpPr>
        <dsp:cNvPr id="0" name=""/>
        <dsp:cNvSpPr/>
      </dsp:nvSpPr>
      <dsp:spPr>
        <a:xfrm>
          <a:off x="0" y="325020"/>
          <a:ext cx="6072335"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B8FB95-2B64-4A59-BE39-977643DF31DA}">
      <dsp:nvSpPr>
        <dsp:cNvPr id="0" name=""/>
        <dsp:cNvSpPr/>
      </dsp:nvSpPr>
      <dsp:spPr>
        <a:xfrm>
          <a:off x="303320" y="29228"/>
          <a:ext cx="4246484" cy="5024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664" tIns="0" rIns="160664" bIns="0" numCol="1" spcCol="1270" anchor="ctr" anchorCtr="0">
          <a:noAutofit/>
        </a:bodyPr>
        <a:lstStyle/>
        <a:p>
          <a:pPr lvl="0" algn="l" defTabSz="711200">
            <a:lnSpc>
              <a:spcPct val="90000"/>
            </a:lnSpc>
            <a:spcBef>
              <a:spcPct val="0"/>
            </a:spcBef>
            <a:spcAft>
              <a:spcPct val="35000"/>
            </a:spcAft>
          </a:pPr>
          <a:r>
            <a:rPr lang="el-GR" sz="1600" kern="1200" dirty="0" smtClean="0">
              <a:latin typeface="Arial" pitchFamily="34" charset="0"/>
              <a:cs typeface="Arial" pitchFamily="34" charset="0"/>
            </a:rPr>
            <a:t>Κατηγορία  παρ.2  Άρθ.2 ΚΥΑ</a:t>
          </a:r>
          <a:endParaRPr lang="el-GR" sz="1600" kern="1200" dirty="0">
            <a:latin typeface="Arial" pitchFamily="34" charset="0"/>
            <a:cs typeface="Arial" pitchFamily="34" charset="0"/>
          </a:endParaRPr>
        </a:p>
      </dsp:txBody>
      <dsp:txXfrm>
        <a:off x="303320" y="29228"/>
        <a:ext cx="4246484" cy="502432"/>
      </dsp:txXfrm>
    </dsp:sp>
    <dsp:sp modelId="{BEA3F12B-ECCF-46E9-A98B-1158A5A7A428}">
      <dsp:nvSpPr>
        <dsp:cNvPr id="0" name=""/>
        <dsp:cNvSpPr/>
      </dsp:nvSpPr>
      <dsp:spPr>
        <a:xfrm>
          <a:off x="0" y="1202147"/>
          <a:ext cx="6072335"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E5A14F-2B40-4D27-B3E7-B6BEAF211220}">
      <dsp:nvSpPr>
        <dsp:cNvPr id="0" name=""/>
        <dsp:cNvSpPr/>
      </dsp:nvSpPr>
      <dsp:spPr>
        <a:xfrm>
          <a:off x="303320" y="753420"/>
          <a:ext cx="4246484" cy="65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664" tIns="0" rIns="160664" bIns="0" numCol="1" spcCol="1270" anchor="ctr" anchorCtr="0">
          <a:noAutofit/>
        </a:bodyPr>
        <a:lstStyle/>
        <a:p>
          <a:pPr lvl="0" algn="l" defTabSz="711200">
            <a:lnSpc>
              <a:spcPct val="90000"/>
            </a:lnSpc>
            <a:spcBef>
              <a:spcPct val="0"/>
            </a:spcBef>
            <a:spcAft>
              <a:spcPct val="35000"/>
            </a:spcAft>
          </a:pPr>
          <a:r>
            <a:rPr lang="el-GR" sz="1600" kern="1200" dirty="0" smtClean="0">
              <a:latin typeface="Arial" pitchFamily="34" charset="0"/>
              <a:cs typeface="Arial" pitchFamily="34" charset="0"/>
            </a:rPr>
            <a:t>Όχι μεταποίηση γενετικά τροποποιημένων προϊόντων  </a:t>
          </a:r>
          <a:endParaRPr lang="el-GR" sz="1600" kern="1200" dirty="0">
            <a:latin typeface="Arial" pitchFamily="34" charset="0"/>
            <a:cs typeface="Arial" pitchFamily="34" charset="0"/>
          </a:endParaRPr>
        </a:p>
      </dsp:txBody>
      <dsp:txXfrm>
        <a:off x="303320" y="753420"/>
        <a:ext cx="4246484" cy="65536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2D8C15-EB9D-4179-A13C-7924BF1E9B7C}">
      <dsp:nvSpPr>
        <dsp:cNvPr id="0" name=""/>
        <dsp:cNvSpPr/>
      </dsp:nvSpPr>
      <dsp:spPr>
        <a:xfrm>
          <a:off x="0" y="348984"/>
          <a:ext cx="8363272" cy="32760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01EF7153-7FEC-48B3-87BF-BC1F7BAC7752}">
      <dsp:nvSpPr>
        <dsp:cNvPr id="0" name=""/>
        <dsp:cNvSpPr/>
      </dsp:nvSpPr>
      <dsp:spPr>
        <a:xfrm>
          <a:off x="418163" y="157104"/>
          <a:ext cx="5854290" cy="3837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622300">
            <a:lnSpc>
              <a:spcPct val="90000"/>
            </a:lnSpc>
            <a:spcBef>
              <a:spcPct val="0"/>
            </a:spcBef>
            <a:spcAft>
              <a:spcPct val="35000"/>
            </a:spcAft>
          </a:pPr>
          <a:r>
            <a:rPr lang="el-GR" sz="1400" kern="1200" dirty="0" smtClean="0">
              <a:latin typeface="Arial" pitchFamily="34" charset="0"/>
              <a:cs typeface="Arial" pitchFamily="34" charset="0"/>
            </a:rPr>
            <a:t>Νομιμότητα υποχρεωτικών αρχείων Αίτησης Υπαγωγής</a:t>
          </a:r>
          <a:endParaRPr lang="el-GR" sz="1400" kern="1200" dirty="0">
            <a:latin typeface="Arial" pitchFamily="34" charset="0"/>
            <a:cs typeface="Arial" pitchFamily="34" charset="0"/>
          </a:endParaRPr>
        </a:p>
      </dsp:txBody>
      <dsp:txXfrm>
        <a:off x="418163" y="157104"/>
        <a:ext cx="5854290" cy="383760"/>
      </dsp:txXfrm>
    </dsp:sp>
    <dsp:sp modelId="{FB205D14-1B91-4ACB-9278-79166CF27831}">
      <dsp:nvSpPr>
        <dsp:cNvPr id="0" name=""/>
        <dsp:cNvSpPr/>
      </dsp:nvSpPr>
      <dsp:spPr>
        <a:xfrm>
          <a:off x="0" y="938664"/>
          <a:ext cx="8363272" cy="32760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A2A9470E-BDC3-49AB-8961-0B805134A5AD}">
      <dsp:nvSpPr>
        <dsp:cNvPr id="0" name=""/>
        <dsp:cNvSpPr/>
      </dsp:nvSpPr>
      <dsp:spPr>
        <a:xfrm>
          <a:off x="418163" y="746784"/>
          <a:ext cx="5854290" cy="3837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622300">
            <a:lnSpc>
              <a:spcPct val="90000"/>
            </a:lnSpc>
            <a:spcBef>
              <a:spcPct val="0"/>
            </a:spcBef>
            <a:spcAft>
              <a:spcPct val="35000"/>
            </a:spcAft>
          </a:pPr>
          <a:r>
            <a:rPr lang="el-GR" sz="1400" kern="1200" dirty="0" smtClean="0">
              <a:latin typeface="Arial" pitchFamily="34" charset="0"/>
              <a:cs typeface="Arial" pitchFamily="34" charset="0"/>
            </a:rPr>
            <a:t>Στοιχεία Φορέα Επενδυτικού σχεδίου</a:t>
          </a:r>
          <a:endParaRPr lang="el-GR" sz="1400" kern="1200" dirty="0">
            <a:latin typeface="Arial" pitchFamily="34" charset="0"/>
            <a:cs typeface="Arial" pitchFamily="34" charset="0"/>
          </a:endParaRPr>
        </a:p>
      </dsp:txBody>
      <dsp:txXfrm>
        <a:off x="418163" y="746784"/>
        <a:ext cx="5854290" cy="383760"/>
      </dsp:txXfrm>
    </dsp:sp>
    <dsp:sp modelId="{DA0EA68E-E87E-448A-87D4-E54FDD4A5117}">
      <dsp:nvSpPr>
        <dsp:cNvPr id="0" name=""/>
        <dsp:cNvSpPr/>
      </dsp:nvSpPr>
      <dsp:spPr>
        <a:xfrm>
          <a:off x="0" y="1528344"/>
          <a:ext cx="8363272" cy="32760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867A9BAE-DD48-4D46-BC61-10C282B5A8D6}">
      <dsp:nvSpPr>
        <dsp:cNvPr id="0" name=""/>
        <dsp:cNvSpPr/>
      </dsp:nvSpPr>
      <dsp:spPr>
        <a:xfrm>
          <a:off x="418163" y="1336464"/>
          <a:ext cx="5854290" cy="3837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622300">
            <a:lnSpc>
              <a:spcPct val="90000"/>
            </a:lnSpc>
            <a:spcBef>
              <a:spcPct val="0"/>
            </a:spcBef>
            <a:spcAft>
              <a:spcPct val="35000"/>
            </a:spcAft>
          </a:pPr>
          <a:r>
            <a:rPr lang="el-GR" sz="1400" kern="1200" dirty="0" smtClean="0">
              <a:latin typeface="Arial" pitchFamily="34" charset="0"/>
              <a:cs typeface="Arial" pitchFamily="34" charset="0"/>
            </a:rPr>
            <a:t>Στοιχεία Επενδυτικού σχεδίου</a:t>
          </a:r>
          <a:endParaRPr lang="el-GR" sz="1400" kern="1200" dirty="0">
            <a:latin typeface="Arial" pitchFamily="34" charset="0"/>
            <a:cs typeface="Arial" pitchFamily="34" charset="0"/>
          </a:endParaRPr>
        </a:p>
      </dsp:txBody>
      <dsp:txXfrm>
        <a:off x="418163" y="1336464"/>
        <a:ext cx="5854290" cy="383760"/>
      </dsp:txXfrm>
    </dsp:sp>
    <dsp:sp modelId="{0393DE9D-584B-460D-B65D-D729902A45E3}">
      <dsp:nvSpPr>
        <dsp:cNvPr id="0" name=""/>
        <dsp:cNvSpPr/>
      </dsp:nvSpPr>
      <dsp:spPr>
        <a:xfrm>
          <a:off x="0" y="2118024"/>
          <a:ext cx="8363272" cy="32760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8C6D1D69-DA43-4719-908D-4B9DEE764682}">
      <dsp:nvSpPr>
        <dsp:cNvPr id="0" name=""/>
        <dsp:cNvSpPr/>
      </dsp:nvSpPr>
      <dsp:spPr>
        <a:xfrm>
          <a:off x="418163" y="1926144"/>
          <a:ext cx="5854290" cy="3837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622300">
            <a:lnSpc>
              <a:spcPct val="90000"/>
            </a:lnSpc>
            <a:spcBef>
              <a:spcPct val="0"/>
            </a:spcBef>
            <a:spcAft>
              <a:spcPct val="35000"/>
            </a:spcAft>
          </a:pPr>
          <a:r>
            <a:rPr lang="el-GR" sz="1400" kern="1200" dirty="0" smtClean="0">
              <a:latin typeface="Arial" pitchFamily="34" charset="0"/>
              <a:cs typeface="Arial" pitchFamily="34" charset="0"/>
            </a:rPr>
            <a:t>Λοιποί περιορισμοί χορήγησης ενισχύσεων</a:t>
          </a:r>
          <a:endParaRPr lang="el-GR" sz="1400" kern="1200" dirty="0">
            <a:latin typeface="Arial" pitchFamily="34" charset="0"/>
            <a:cs typeface="Arial" pitchFamily="34" charset="0"/>
          </a:endParaRPr>
        </a:p>
      </dsp:txBody>
      <dsp:txXfrm>
        <a:off x="418163" y="1926144"/>
        <a:ext cx="5854290" cy="383760"/>
      </dsp:txXfrm>
    </dsp:sp>
    <dsp:sp modelId="{02D02BD8-E0E3-4C1D-8E01-16693345FF7B}">
      <dsp:nvSpPr>
        <dsp:cNvPr id="0" name=""/>
        <dsp:cNvSpPr/>
      </dsp:nvSpPr>
      <dsp:spPr>
        <a:xfrm>
          <a:off x="0" y="2707704"/>
          <a:ext cx="8363272" cy="32760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C5B0F8D0-C3FE-45DE-99F2-84A6A851F397}">
      <dsp:nvSpPr>
        <dsp:cNvPr id="0" name=""/>
        <dsp:cNvSpPr/>
      </dsp:nvSpPr>
      <dsp:spPr>
        <a:xfrm>
          <a:off x="418163" y="2515824"/>
          <a:ext cx="5854290" cy="3837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622300">
            <a:lnSpc>
              <a:spcPct val="90000"/>
            </a:lnSpc>
            <a:spcBef>
              <a:spcPct val="0"/>
            </a:spcBef>
            <a:spcAft>
              <a:spcPct val="35000"/>
            </a:spcAft>
          </a:pPr>
          <a:r>
            <a:rPr lang="el-GR" sz="1400" kern="1200" dirty="0" smtClean="0">
              <a:latin typeface="Arial" pitchFamily="34" charset="0"/>
              <a:cs typeface="Arial" pitchFamily="34" charset="0"/>
            </a:rPr>
            <a:t>Στοιχεία Υπεύθυνης Δήλωσης</a:t>
          </a:r>
          <a:endParaRPr lang="el-GR" sz="1400" kern="1200" dirty="0">
            <a:latin typeface="Arial" pitchFamily="34" charset="0"/>
            <a:cs typeface="Arial" pitchFamily="34" charset="0"/>
          </a:endParaRPr>
        </a:p>
      </dsp:txBody>
      <dsp:txXfrm>
        <a:off x="418163" y="2515824"/>
        <a:ext cx="5854290" cy="383760"/>
      </dsp:txXfrm>
    </dsp:sp>
    <dsp:sp modelId="{13936BCB-ECBA-4E9B-B158-B50CB1FE8A67}">
      <dsp:nvSpPr>
        <dsp:cNvPr id="0" name=""/>
        <dsp:cNvSpPr/>
      </dsp:nvSpPr>
      <dsp:spPr>
        <a:xfrm>
          <a:off x="0" y="3304488"/>
          <a:ext cx="8363272" cy="32760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02CF62B0-3CDC-4FF0-A744-5D3678AE8A63}">
      <dsp:nvSpPr>
        <dsp:cNvPr id="0" name=""/>
        <dsp:cNvSpPr/>
      </dsp:nvSpPr>
      <dsp:spPr>
        <a:xfrm>
          <a:off x="398153" y="3105504"/>
          <a:ext cx="7963068" cy="390863"/>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622300">
            <a:lnSpc>
              <a:spcPct val="90000"/>
            </a:lnSpc>
            <a:spcBef>
              <a:spcPct val="0"/>
            </a:spcBef>
            <a:spcAft>
              <a:spcPct val="35000"/>
            </a:spcAft>
          </a:pPr>
          <a:r>
            <a:rPr lang="el-GR" sz="1400" kern="1200" dirty="0" smtClean="0">
              <a:latin typeface="Arial" pitchFamily="34" charset="0"/>
              <a:cs typeface="Arial" pitchFamily="34" charset="0"/>
            </a:rPr>
            <a:t>Τήρηση όρων και προϋποθέσεων επενδυτικών σχεδίων πρωτογενούς γεωργικής παραγωγής</a:t>
          </a:r>
          <a:endParaRPr lang="el-GR" sz="1400" kern="1200" dirty="0">
            <a:latin typeface="Arial" pitchFamily="34" charset="0"/>
            <a:cs typeface="Arial" pitchFamily="34" charset="0"/>
          </a:endParaRPr>
        </a:p>
      </dsp:txBody>
      <dsp:txXfrm>
        <a:off x="398153" y="3105504"/>
        <a:ext cx="7963068" cy="390863"/>
      </dsp:txXfrm>
    </dsp:sp>
    <dsp:sp modelId="{9E0A25B7-9165-4BB1-AE2A-F0B9BE5F4C4C}">
      <dsp:nvSpPr>
        <dsp:cNvPr id="0" name=""/>
        <dsp:cNvSpPr/>
      </dsp:nvSpPr>
      <dsp:spPr>
        <a:xfrm>
          <a:off x="0" y="3894168"/>
          <a:ext cx="8363272" cy="32760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A76C056A-1DF2-4E5F-8702-4900F1CDF725}">
      <dsp:nvSpPr>
        <dsp:cNvPr id="0" name=""/>
        <dsp:cNvSpPr/>
      </dsp:nvSpPr>
      <dsp:spPr>
        <a:xfrm>
          <a:off x="418163" y="3702288"/>
          <a:ext cx="5854290" cy="3837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622300">
            <a:lnSpc>
              <a:spcPct val="90000"/>
            </a:lnSpc>
            <a:spcBef>
              <a:spcPct val="0"/>
            </a:spcBef>
            <a:spcAft>
              <a:spcPct val="35000"/>
            </a:spcAft>
          </a:pPr>
          <a:r>
            <a:rPr lang="el-GR" sz="1400" kern="1200" dirty="0" smtClean="0">
              <a:latin typeface="Arial" pitchFamily="34" charset="0"/>
              <a:cs typeface="Arial" pitchFamily="34" charset="0"/>
            </a:rPr>
            <a:t>Χρηματοδότηση Κόστους Επενδυτικού Σχεδίου</a:t>
          </a:r>
          <a:endParaRPr lang="el-GR" sz="1400" kern="1200" dirty="0">
            <a:latin typeface="Arial" pitchFamily="34" charset="0"/>
            <a:cs typeface="Arial" pitchFamily="34" charset="0"/>
          </a:endParaRPr>
        </a:p>
      </dsp:txBody>
      <dsp:txXfrm>
        <a:off x="418163" y="3702288"/>
        <a:ext cx="5854290" cy="383760"/>
      </dsp:txXfrm>
    </dsp:sp>
    <dsp:sp modelId="{53AF7E40-7507-4B01-A458-0626ACC09969}">
      <dsp:nvSpPr>
        <dsp:cNvPr id="0" name=""/>
        <dsp:cNvSpPr/>
      </dsp:nvSpPr>
      <dsp:spPr>
        <a:xfrm>
          <a:off x="0" y="4483848"/>
          <a:ext cx="8363272" cy="32760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sp>
    <dsp:sp modelId="{1F3B5690-FA8A-465A-97AF-1B55F0AF62B0}">
      <dsp:nvSpPr>
        <dsp:cNvPr id="0" name=""/>
        <dsp:cNvSpPr/>
      </dsp:nvSpPr>
      <dsp:spPr>
        <a:xfrm>
          <a:off x="418163" y="4291968"/>
          <a:ext cx="5854290" cy="3837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278" tIns="0" rIns="221278" bIns="0" numCol="1" spcCol="1270" anchor="ctr" anchorCtr="0">
          <a:noAutofit/>
        </a:bodyPr>
        <a:lstStyle/>
        <a:p>
          <a:pPr lvl="0" algn="l" defTabSz="622300">
            <a:lnSpc>
              <a:spcPct val="90000"/>
            </a:lnSpc>
            <a:spcBef>
              <a:spcPct val="0"/>
            </a:spcBef>
            <a:spcAft>
              <a:spcPct val="35000"/>
            </a:spcAft>
          </a:pPr>
          <a:r>
            <a:rPr lang="el-GR" sz="1400" kern="1200" smtClean="0">
              <a:latin typeface="Arial" pitchFamily="34" charset="0"/>
              <a:cs typeface="Arial" pitchFamily="34" charset="0"/>
            </a:rPr>
            <a:t>Τελική Κρίση πλήρωσης όρων και προϋποθέσεων Νομιμότητας </a:t>
          </a:r>
          <a:endParaRPr lang="el-GR" sz="1400" kern="1200" dirty="0">
            <a:latin typeface="Arial" pitchFamily="34" charset="0"/>
            <a:cs typeface="Arial" pitchFamily="34" charset="0"/>
          </a:endParaRPr>
        </a:p>
      </dsp:txBody>
      <dsp:txXfrm>
        <a:off x="418163" y="4291968"/>
        <a:ext cx="5854290" cy="3837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BACF8E2-9762-44F3-AD2A-DC5538A5681D}" type="datetimeFigureOut">
              <a:rPr lang="el-GR"/>
              <a:pPr>
                <a:defRPr/>
              </a:pPr>
              <a:t>24/7/2017</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0F5747BA-ACD8-4157-9D79-73EFDA9FC556}" type="slidenum">
              <a:rPr lang="el-GR" altLang="en-US"/>
              <a:pPr/>
              <a:t>‹#›</a:t>
            </a:fld>
            <a:endParaRPr lang="el-G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281ED25-6450-423F-9FDA-18E2B2284D6F}" type="datetimeFigureOut">
              <a:rPr lang="el-GR"/>
              <a:pPr>
                <a:defRPr/>
              </a:pPr>
              <a:t>24/7/2017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B1689EC-27A2-4F2A-A62B-3C02DD295A7C}"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81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l-GR" altLang="en-US" dirty="0" smtClean="0"/>
              <a:t>Στην παρουσίαση αυτή θα ασχοληθούμε με ένα βασικό τμήμα του Οδηγού Αξιολόγησης που αφορά στη διενέργεια του ελέγχου νομιμότητας και </a:t>
            </a:r>
            <a:r>
              <a:rPr lang="el-GR" altLang="en-US" dirty="0" err="1" smtClean="0"/>
              <a:t>επιλεξιμότητας</a:t>
            </a:r>
            <a:r>
              <a:rPr lang="el-GR" altLang="en-US" dirty="0" smtClean="0"/>
              <a:t> των δαπανών και στις  σχετικές ενέργειες στις οποίες πρέπει να προβεί ο αξιολογητής</a:t>
            </a:r>
          </a:p>
        </p:txBody>
      </p:sp>
      <p:sp>
        <p:nvSpPr>
          <p:cNvPr id="8196" name="3 - Θέση αριθμού διαφάνειας"/>
          <p:cNvSpPr>
            <a:spLocks noGrp="1"/>
          </p:cNvSpPr>
          <p:nvPr>
            <p:ph type="sldNum" sz="quarter" idx="5"/>
          </p:nvPr>
        </p:nvSpPr>
        <p:spPr bwMode="auto">
          <a:noFill/>
          <a:ln>
            <a:miter lim="800000"/>
            <a:headEnd/>
            <a:tailEnd/>
          </a:ln>
        </p:spPr>
        <p:txBody>
          <a:bodyPr/>
          <a:lstStyle/>
          <a:p>
            <a:fld id="{5075F917-0D65-42DF-A164-F35B743635A4}" type="slidenum">
              <a:rPr lang="el-GR" altLang="en-US"/>
              <a:pPr/>
              <a:t>1</a:t>
            </a:fld>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smtClean="0"/>
              <a:t>Τέλος, ο Οδηγός αξιολόγησης περιέχει αναλυτικές οδηγίες  για το πώς χρησιμοποιούμε κάθε αρχείο και δικαιολογητικό που έχει υποβληθεί από τον φορέα στο ΠΣΚΕ, προκειμένου να επικαιροποιήσουμε τα απαραίτητα πεδία δηλαδή, να δώσουμε σωστές τιμές με βάση τα δικαιολογητικά ή προκειμένου να ελέγξουμε την πλήρωση των όρων και προϋποθέσεων νομιμότητας</a:t>
            </a:r>
          </a:p>
          <a:p>
            <a:endParaRPr lang="el-GR" altLang="en-US" smtClean="0"/>
          </a:p>
        </p:txBody>
      </p:sp>
      <p:sp>
        <p:nvSpPr>
          <p:cNvPr id="26628" name="3 - Θέση αριθμού διαφάνειας"/>
          <p:cNvSpPr>
            <a:spLocks noGrp="1"/>
          </p:cNvSpPr>
          <p:nvPr>
            <p:ph type="sldNum" sz="quarter" idx="5"/>
          </p:nvPr>
        </p:nvSpPr>
        <p:spPr bwMode="auto">
          <a:noFill/>
          <a:ln>
            <a:miter lim="800000"/>
            <a:headEnd/>
            <a:tailEnd/>
          </a:ln>
        </p:spPr>
        <p:txBody>
          <a:bodyPr/>
          <a:lstStyle/>
          <a:p>
            <a:fld id="{9E467C8E-CA17-49BC-8182-BF093ECB575B}" type="slidenum">
              <a:rPr lang="el-GR" altLang="en-US"/>
              <a:pPr/>
              <a:t>10</a:t>
            </a:fld>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endParaRPr lang="el-GR" altLang="en-US" dirty="0" smtClean="0"/>
          </a:p>
          <a:p>
            <a:pPr>
              <a:defRPr/>
            </a:pPr>
            <a:r>
              <a:rPr lang="el-GR" altLang="en-US" dirty="0" smtClean="0"/>
              <a:t>Υπενθυμίζεται, ότι η διαδικασία αξιολόγησης των επενδυτικών σχεδίων περιλαμβάνει σε πρώτη φάση τη διενέργεια ελέγχου πληρότητας  των απαιτούμενων δικαιολογητικών με βάση ένα τυποποιημένο σύστημα πληρότητας – σε περίπτωση θετικού αποτελέσματος του ελέγχου, το επενδυτικό σχέδιο ανατίθεται μέσω του ΠΣΚΕ στον ίδιο αξιολογητή για τη διενέργεια των επόμενων σταδίων της </a:t>
            </a:r>
            <a:r>
              <a:rPr lang="el-GR" altLang="en-US" dirty="0" err="1" smtClean="0"/>
              <a:t>αξιόλογησης</a:t>
            </a:r>
            <a:endParaRPr lang="el-GR" altLang="en-US" dirty="0" smtClean="0"/>
          </a:p>
          <a:p>
            <a:pPr>
              <a:defRPr/>
            </a:pPr>
            <a:r>
              <a:rPr lang="el-GR" altLang="en-US" dirty="0" smtClean="0"/>
              <a:t>Σε περίπτωση αρνητικού αποτελέσματος, το αποτέλεσμα ελέγχεται από την υπηρεσία υποδοχής και εφόσον επιβεβαιώνεται η έλλειψη, εκδίδεται απόφαση απόρριψης για λόγους πληρότητας, για την οποία δεν προβλέπεται και διαδικασία ενστάσεων</a:t>
            </a:r>
          </a:p>
          <a:p>
            <a:pPr>
              <a:defRPr/>
            </a:pPr>
            <a:endParaRPr lang="el-GR" altLang="en-US" dirty="0" smtClean="0"/>
          </a:p>
          <a:p>
            <a:pPr>
              <a:defRPr/>
            </a:pPr>
            <a:r>
              <a:rPr lang="el-GR" altLang="en-US" dirty="0" smtClean="0"/>
              <a:t>Ο Έλεγχος των προϋποθέσεων νομιμότητας  και η αξιολόγηση εύλογου κόστους  και δεικτών βαθμολογίας των επενδυτικών σχεδίων – διενεργούνται με βάση τον Οδηγό Αξιολόγησης (μέρος Β’) ο οποίος εκδίδεται από τον Υπουργό Οικονομίας και Ανάπτυξης  (Άρθρο 14 Ν.4399). </a:t>
            </a:r>
          </a:p>
          <a:p>
            <a:pPr>
              <a:defRPr/>
            </a:pPr>
            <a:endParaRPr lang="el-GR" altLang="en-US" dirty="0" smtClean="0"/>
          </a:p>
          <a:p>
            <a:pPr>
              <a:defRPr/>
            </a:pPr>
            <a:r>
              <a:rPr lang="el-GR" altLang="en-US" dirty="0" smtClean="0"/>
              <a:t>Το αποτέλεσμα αυτού του σταδίου της αξιολόγησης παραλαμβάνεται, ελέγχεται και </a:t>
            </a:r>
            <a:r>
              <a:rPr lang="el-GR" altLang="en-US" dirty="0" smtClean="0">
                <a:solidFill>
                  <a:srgbClr val="FF0000"/>
                </a:solidFill>
              </a:rPr>
              <a:t>οριστικοποιείται </a:t>
            </a:r>
            <a:r>
              <a:rPr lang="el-GR" altLang="en-US" dirty="0" smtClean="0"/>
              <a:t>από την επιτροπή αξιολόγησης του φορέα υποδοχής (στην οποία συμμετέχει και ένα μέλος του ΕΜΠΑ)</a:t>
            </a:r>
          </a:p>
          <a:p>
            <a:pPr>
              <a:defRPr/>
            </a:pPr>
            <a:endParaRPr lang="el-GR" altLang="en-US" dirty="0" smtClean="0"/>
          </a:p>
          <a:p>
            <a:pPr>
              <a:defRPr/>
            </a:pPr>
            <a:r>
              <a:rPr lang="el-GR" altLang="en-US" dirty="0" smtClean="0"/>
              <a:t>Σε περίπτωση αρνητικού  αποτελέσματος του ελέγχου νομιμότητας  ή αν το επενδυτικό σχέδιο δεν συγκεντρώσει το </a:t>
            </a:r>
            <a:r>
              <a:rPr lang="en-US" altLang="en-US" dirty="0" smtClean="0"/>
              <a:t>minimum </a:t>
            </a:r>
            <a:r>
              <a:rPr lang="el-GR" altLang="en-US" dirty="0" smtClean="0"/>
              <a:t>απαιτούμενο της βαθμολογίας, εκδίδεται απορριπτική απόφαση </a:t>
            </a:r>
          </a:p>
          <a:p>
            <a:pPr>
              <a:defRPr/>
            </a:pPr>
            <a:r>
              <a:rPr lang="el-GR" altLang="en-US" dirty="0" smtClean="0"/>
              <a:t>Σε περίπτωση θετικού αποτελέσματος </a:t>
            </a:r>
            <a:r>
              <a:rPr lang="el-GR" altLang="en-US" dirty="0" smtClean="0">
                <a:sym typeface="Wingdings" panose="05000000000000000000" pitchFamily="2" charset="2"/>
              </a:rPr>
              <a:t></a:t>
            </a:r>
            <a:r>
              <a:rPr lang="el-GR" altLang="en-US" dirty="0" smtClean="0"/>
              <a:t> το επενδυτικό σχέδιο συμπεριλαμβάνεται σε προσωρινό πίνακα κατάταξης  των επενδυτικών σχεδίων, προκειμένου να υπαχθούν τα επενδυτικά σχέδια κατά σειρά βαθμολογίας, μέχρι την εξάντληση των διαθεσίμων κονδυλίων </a:t>
            </a:r>
          </a:p>
          <a:p>
            <a:pPr>
              <a:defRPr/>
            </a:pPr>
            <a:endParaRPr lang="el-GR" altLang="en-US" dirty="0" smtClean="0"/>
          </a:p>
          <a:p>
            <a:pPr>
              <a:defRPr/>
            </a:pPr>
            <a:endParaRPr lang="el-GR" altLang="en-US" dirty="0" smtClean="0"/>
          </a:p>
          <a:p>
            <a:pPr>
              <a:defRPr/>
            </a:pPr>
            <a:endParaRPr lang="el-GR" altLang="en-US" dirty="0" smtClean="0"/>
          </a:p>
        </p:txBody>
      </p:sp>
      <p:sp>
        <p:nvSpPr>
          <p:cNvPr id="28676" name="3 - Θέση αριθμού διαφάνειας"/>
          <p:cNvSpPr>
            <a:spLocks noGrp="1"/>
          </p:cNvSpPr>
          <p:nvPr>
            <p:ph type="sldNum" sz="quarter" idx="5"/>
          </p:nvPr>
        </p:nvSpPr>
        <p:spPr bwMode="auto">
          <a:noFill/>
          <a:ln>
            <a:miter lim="800000"/>
            <a:headEnd/>
            <a:tailEnd/>
          </a:ln>
        </p:spPr>
        <p:txBody>
          <a:bodyPr/>
          <a:lstStyle/>
          <a:p>
            <a:fld id="{148ECE56-204A-44CF-A152-7F4A3EF38D4F}" type="slidenum">
              <a:rPr lang="el-GR" altLang="en-US"/>
              <a:pPr/>
              <a:t>11</a:t>
            </a:fld>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p:txBody>
          <a:bodyPr wrap="square" numCol="1" anchor="t" anchorCtr="0" compatLnSpc="1">
            <a:prstTxWarp prst="textNoShape">
              <a:avLst/>
            </a:prstTxWarp>
          </a:bodyPr>
          <a:lstStyle/>
          <a:p>
            <a:pPr>
              <a:defRPr/>
            </a:pPr>
            <a:r>
              <a:rPr lang="el-GR" dirty="0" smtClean="0"/>
              <a:t>Με βάση τα παραπάνω εργαλεία, ο αξιολογητής θα πρέπει να προχωρήσει στην αξιολόγηση της αίτησης υπαγωγής του επενδυτικού σχεδίου που του έχει ανατεθεί. </a:t>
            </a:r>
          </a:p>
          <a:p>
            <a:pPr>
              <a:defRPr/>
            </a:pPr>
            <a:endParaRPr lang="el-GR" dirty="0" smtClean="0"/>
          </a:p>
          <a:p>
            <a:pPr>
              <a:defRPr/>
            </a:pPr>
            <a:r>
              <a:rPr lang="el-GR" dirty="0" smtClean="0"/>
              <a:t>Ο αξιολογητής ενημερώνεται για την ανάθεση επενδυτικών σχεδίων προς αξιολόγηση μέσω e-</a:t>
            </a:r>
            <a:r>
              <a:rPr lang="el-GR" dirty="0" err="1" smtClean="0"/>
              <a:t>mail </a:t>
            </a:r>
            <a:r>
              <a:rPr lang="el-GR" dirty="0" smtClean="0"/>
              <a:t>και ταυτόχρονα, αποκτά πρόσβαση μέσω του ΠΣΚΕ στην αίτηση υπαγωγής και στον φάκελο τεκμηρίωσης αυτής.</a:t>
            </a:r>
          </a:p>
          <a:p>
            <a:pPr>
              <a:defRPr/>
            </a:pPr>
            <a:endParaRPr lang="el-GR" dirty="0" smtClean="0"/>
          </a:p>
          <a:p>
            <a:pPr>
              <a:defRPr/>
            </a:pPr>
            <a:r>
              <a:rPr lang="el-GR" dirty="0" smtClean="0"/>
              <a:t>Οι αιτήσεις υπαγωγής  υ</a:t>
            </a:r>
            <a:r>
              <a:rPr lang="el-GR" sz="800" dirty="0" smtClean="0">
                <a:solidFill>
                  <a:schemeClr val="accent2">
                    <a:lumMod val="50000"/>
                  </a:schemeClr>
                </a:solidFill>
                <a:cs typeface="Arial" pitchFamily="34" charset="0"/>
              </a:rPr>
              <a:t>ποβάλλονται από τις επιχειρήσεις (επενδυτικοί φορείς)  βάσει του Παραρτήματος Ι της οικείας προκήρυξης, σε δύο βήματα ως εξής:</a:t>
            </a:r>
          </a:p>
          <a:p>
            <a:pPr>
              <a:defRPr/>
            </a:pPr>
            <a:endParaRPr lang="el-GR" dirty="0" smtClean="0"/>
          </a:p>
          <a:p>
            <a:pPr>
              <a:defRPr/>
            </a:pPr>
            <a:r>
              <a:rPr lang="el-GR" dirty="0" smtClean="0"/>
              <a:t>α) αίτηση υπαγωγής που περιλαμβάνει στοιχεία του φορέα και του επενδυτικού σχεδίου, πρωτότυπες προσφορές για το σύνολο των επιλέξιμων δαπανών του σχεδίου και ΥΔ του φορέα του σχεδίου σύμφωνα με σχετικό υπόδειγμα της υπηρεσίας </a:t>
            </a:r>
          </a:p>
          <a:p>
            <a:pPr>
              <a:defRPr/>
            </a:pPr>
            <a:endParaRPr lang="el-GR" dirty="0" smtClean="0"/>
          </a:p>
          <a:p>
            <a:pPr>
              <a:defRPr/>
            </a:pPr>
            <a:r>
              <a:rPr lang="el-GR" dirty="0" smtClean="0"/>
              <a:t>β) φάκελος τεκμηρίωσης που περιλαμβάνει όλα τα δικαιολογητικά που τεκμηριώνουν τα στοιχεία που έχει δηλώσει ο φορέας </a:t>
            </a:r>
          </a:p>
        </p:txBody>
      </p:sp>
      <p:sp>
        <p:nvSpPr>
          <p:cNvPr id="30724" name="3 - Θέση αριθμού διαφάνειας"/>
          <p:cNvSpPr>
            <a:spLocks noGrp="1"/>
          </p:cNvSpPr>
          <p:nvPr>
            <p:ph type="sldNum" sz="quarter" idx="5"/>
          </p:nvPr>
        </p:nvSpPr>
        <p:spPr bwMode="auto">
          <a:noFill/>
          <a:ln>
            <a:miter lim="800000"/>
            <a:headEnd/>
            <a:tailEnd/>
          </a:ln>
        </p:spPr>
        <p:txBody>
          <a:bodyPr/>
          <a:lstStyle/>
          <a:p>
            <a:fld id="{8F3F92CE-24B3-4E5B-9587-3A4911B61750}" type="slidenum">
              <a:rPr lang="el-GR" altLang="en-US"/>
              <a:pPr/>
              <a:t>12</a:t>
            </a:fld>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l-GR" altLang="en-US" dirty="0" smtClean="0"/>
              <a:t> Στη διαφάνεια αυτή φαίνονται οι σχετικές ενέργειες στο ΠΣΚΕ -  «ενέργεια» ονομάζεται κάθε ένας από τους τίτλους αριστερά στην οθόνη, που εμφανίζεται κάτω από την ονομασία του καθεστώτος ενίσχυσης στο οποίο εργαζόμαστε </a:t>
            </a:r>
          </a:p>
          <a:p>
            <a:pPr>
              <a:defRPr/>
            </a:pPr>
            <a:endParaRPr lang="el-GR" altLang="en-US" dirty="0" smtClean="0"/>
          </a:p>
          <a:p>
            <a:pPr>
              <a:defRPr/>
            </a:pPr>
            <a:r>
              <a:rPr lang="el-GR" altLang="en-US" dirty="0" smtClean="0"/>
              <a:t>Με την υποβολή της αίτησης υπαγωγής, το επενδυτικό σχέδιο λαμβάνει μοναδιαίο αριθμό ηλεκτρονικής υποβολής (στήλη Κωδικός Υποβολής) και μοναδιαίο αριθμό φακέλου (στήλη Κωδικός Φακέλου), που ακολουθεί τη σειρά ηλεκτρονικής υποβολής και αποτελεί το στοιχείο θεμελίωσης της σειράς προτεραιότητας </a:t>
            </a:r>
            <a:r>
              <a:rPr lang="en-US" altLang="en-US" dirty="0" smtClean="0"/>
              <a:t> </a:t>
            </a:r>
            <a:r>
              <a:rPr lang="el-GR" altLang="en-US" dirty="0" smtClean="0"/>
              <a:t>του επενδυτικού σχεδίου – αυτή παίζει ρόλο στις περιπτώσεις άμεσης αξιολόγησης – κάθε σχέδιο αξιολογείται αυτόνομα κατά σειρά προτεραιότητας , υπάγεται εφόσον </a:t>
            </a:r>
            <a:r>
              <a:rPr lang="el-GR" altLang="en-US" dirty="0" err="1" smtClean="0"/>
              <a:t>πληρεί</a:t>
            </a:r>
            <a:r>
              <a:rPr lang="el-GR" altLang="en-US" dirty="0" smtClean="0"/>
              <a:t> τις προϋποθέσεις νομιμότητας και </a:t>
            </a:r>
            <a:r>
              <a:rPr lang="en-US" altLang="en-US" dirty="0" smtClean="0"/>
              <a:t>minimum</a:t>
            </a:r>
            <a:r>
              <a:rPr lang="el-GR" altLang="en-US" dirty="0" smtClean="0"/>
              <a:t> βαθμολογίας μέχρι την εξάντληση των κονδυλίων. </a:t>
            </a:r>
          </a:p>
          <a:p>
            <a:pPr>
              <a:defRPr/>
            </a:pPr>
            <a:endParaRPr lang="el-GR" altLang="en-US" dirty="0" smtClean="0"/>
          </a:p>
          <a:p>
            <a:pPr>
              <a:defRPr/>
            </a:pPr>
            <a:r>
              <a:rPr lang="el-GR" altLang="en-US" dirty="0" smtClean="0"/>
              <a:t>Η ενέργεια «Παραλαβές Αιτήσεων Υπαγωγής» αντιπροσωπεύει τη διαδικασία μέσω της οποίας παραλαμβάνεται η αίτηση από τις αρμόδιες  υπηρεσίες υποδοχής  - μέσω αυτής η αίτηση λαμβάνει αριθμό πρωτοκόλλου, ο οποίος επίσης ακολουθεί τη σειρά προτεραιότητας κατά την  υποβολή</a:t>
            </a:r>
          </a:p>
          <a:p>
            <a:pPr>
              <a:defRPr/>
            </a:pPr>
            <a:endParaRPr lang="el-GR" altLang="en-US" dirty="0" smtClean="0"/>
          </a:p>
          <a:p>
            <a:pPr>
              <a:defRPr/>
            </a:pPr>
            <a:r>
              <a:rPr lang="el-GR" altLang="en-US" dirty="0" smtClean="0"/>
              <a:t>Τα υποβληθέντα δικαιολογητικά και αρχεία αναζητούνται στο ΠΣΚΕ στις ενέργειες «Παραλαβές Αιτήσεων Υπαγωγής» και «Τεκμηριώσεις Αιτήσεων Υπαγωγής». </a:t>
            </a:r>
          </a:p>
          <a:p>
            <a:pPr>
              <a:defRPr/>
            </a:pPr>
            <a:r>
              <a:rPr lang="el-GR" altLang="en-US" dirty="0" smtClean="0"/>
              <a:t>Ειδικότερα: </a:t>
            </a:r>
          </a:p>
          <a:p>
            <a:pPr>
              <a:defRPr/>
            </a:pPr>
            <a:r>
              <a:rPr lang="el-GR" altLang="en-US" dirty="0" smtClean="0"/>
              <a:t>α) Ο αξιολογητής μπαίνει στην ενέργεια </a:t>
            </a:r>
            <a:r>
              <a:rPr lang="el-GR" altLang="en-US" b="1" dirty="0" smtClean="0"/>
              <a:t>«Παραλαβές Αιτήσεων Υπαγωγής» </a:t>
            </a:r>
            <a:r>
              <a:rPr lang="el-GR" altLang="en-US" dirty="0" smtClean="0"/>
              <a:t>(από το μενού ενεργειών αριστερά στην οθόνη), στην αρχική οθόνη της οποίας εμφανίζονται τα επενδυτικά σχέδια που του έχουν ανατεθεί για αξιολόγηση. </a:t>
            </a:r>
          </a:p>
          <a:p>
            <a:pPr>
              <a:defRPr/>
            </a:pPr>
            <a:r>
              <a:rPr lang="el-GR" altLang="en-US" dirty="0" smtClean="0"/>
              <a:t>Επιλέγει το υπό εξέταση επενδυτικό σχέδιο (με κλικ στο εικονίδιο φακέλου που βρίσκεται στο αριστερό μέρος κάθε γραμμής). </a:t>
            </a:r>
          </a:p>
          <a:p>
            <a:pPr>
              <a:defRPr/>
            </a:pPr>
            <a:r>
              <a:rPr lang="el-GR" altLang="en-US" dirty="0" smtClean="0"/>
              <a:t>Εμφανίζεται η πρώτη οθόνη που περιέχει συνοπτικές πληροφορίες για την ενέργεια (κωδικός ενέργειας, ημερομηνία υποβολής κλπ).</a:t>
            </a:r>
          </a:p>
          <a:p>
            <a:pPr>
              <a:defRPr/>
            </a:pPr>
            <a:r>
              <a:rPr lang="el-GR" altLang="en-US" dirty="0" smtClean="0"/>
              <a:t>Με κλικ στην «Επεξεργασία» από το μενού ενεργειών στο δεξί μέρος της οθόνης, ο αξιολογητής μεταβαίνει στην οθόνη οδηγού της αίτησης, ώστε να μπορεί να έχει πρόσβαση στην «Υπεύθυνη Δήλωση» και στο αρχείο </a:t>
            </a:r>
            <a:r>
              <a:rPr lang="el-GR" altLang="en-US" dirty="0" err="1" smtClean="0"/>
              <a:t>xls</a:t>
            </a:r>
            <a:r>
              <a:rPr lang="el-GR" altLang="en-US" dirty="0" smtClean="0"/>
              <a:t> «Υπολογισμός της ενίσχυσης» (καρτέλα 1.1 Βήμα IV) καθώς και στις υποβληθείσες προσφορές (καρτέλα 2.1 Βήμα ΙΙ).</a:t>
            </a:r>
          </a:p>
          <a:p>
            <a:pPr>
              <a:defRPr/>
            </a:pPr>
            <a:r>
              <a:rPr lang="el-GR" altLang="en-US" dirty="0" smtClean="0">
                <a:solidFill>
                  <a:srgbClr val="FF0000"/>
                </a:solidFill>
              </a:rPr>
              <a:t> </a:t>
            </a:r>
          </a:p>
          <a:p>
            <a:pPr algn="l">
              <a:defRPr/>
            </a:pPr>
            <a:r>
              <a:rPr lang="el-GR" altLang="en-US" dirty="0" smtClean="0">
                <a:solidFill>
                  <a:srgbClr val="FF0000"/>
                </a:solidFill>
              </a:rPr>
              <a:t>β) Ταυτόχρονα, με άνοιγμα του ΠΣΚΕ σε νέο παράθυρο του </a:t>
            </a:r>
            <a:r>
              <a:rPr lang="el-GR" altLang="en-US" dirty="0" err="1" smtClean="0">
                <a:solidFill>
                  <a:srgbClr val="FF0000"/>
                </a:solidFill>
              </a:rPr>
              <a:t>φυλλομετρητή</a:t>
            </a:r>
            <a:r>
              <a:rPr lang="el-GR" altLang="en-US" dirty="0" smtClean="0">
                <a:solidFill>
                  <a:srgbClr val="FF0000"/>
                </a:solidFill>
              </a:rPr>
              <a:t> (</a:t>
            </a:r>
            <a:r>
              <a:rPr lang="en-US" altLang="en-US" dirty="0" smtClean="0">
                <a:solidFill>
                  <a:srgbClr val="FF0000"/>
                </a:solidFill>
              </a:rPr>
              <a:t>browser</a:t>
            </a:r>
            <a:r>
              <a:rPr lang="el-GR" altLang="en-US" dirty="0" smtClean="0">
                <a:solidFill>
                  <a:srgbClr val="FF0000"/>
                </a:solidFill>
              </a:rPr>
              <a:t>) (ώστε να είναι ανοιχτές παράλληλα και οι δύο ενέργειες), ο αξιολογητής μπαίνει στην ενέργεια </a:t>
            </a:r>
            <a:r>
              <a:rPr lang="el-GR" altLang="en-US" b="1" dirty="0" smtClean="0">
                <a:solidFill>
                  <a:srgbClr val="FF0000"/>
                </a:solidFill>
              </a:rPr>
              <a:t>«Τεκμηριώσεις Αιτήσεων Υπαγωγής»</a:t>
            </a:r>
            <a:r>
              <a:rPr lang="el-GR" altLang="en-US" dirty="0" smtClean="0">
                <a:solidFill>
                  <a:srgbClr val="FF0000"/>
                </a:solidFill>
              </a:rPr>
              <a:t> στην αρχική οθόνη της οποίας εμφανίζονται τα επενδυτικά σχέδια που του έχουν ανατεθεί για αξιολόγηση. Με τον ίδιο τρόπο που αναφέρθηκε παραπάνω, ο αξιολογητής μεταβαίνει στην οθόνη οδηγού της ενέργειας τεκμηρίωσης, ώστε να μπορεί να έχει πρόσβαση σε όλα τα υποβληθέντα Αρχεία (Βήμα </a:t>
            </a:r>
            <a:r>
              <a:rPr lang="en-US" altLang="en-US" dirty="0" smtClean="0">
                <a:solidFill>
                  <a:srgbClr val="FF0000"/>
                </a:solidFill>
              </a:rPr>
              <a:t>IV</a:t>
            </a:r>
            <a:r>
              <a:rPr lang="el-GR" altLang="en-US" dirty="0" smtClean="0">
                <a:solidFill>
                  <a:srgbClr val="FF0000"/>
                </a:solidFill>
              </a:rPr>
              <a:t>) και Δικαιολογητικά (Βήμα </a:t>
            </a:r>
            <a:r>
              <a:rPr lang="en-US" altLang="en-US" dirty="0" smtClean="0">
                <a:solidFill>
                  <a:srgbClr val="FF0000"/>
                </a:solidFill>
              </a:rPr>
              <a:t>V</a:t>
            </a:r>
            <a:r>
              <a:rPr lang="el-GR" altLang="en-US" dirty="0" smtClean="0">
                <a:solidFill>
                  <a:srgbClr val="FF0000"/>
                </a:solidFill>
              </a:rPr>
              <a:t>) του φορέα.</a:t>
            </a:r>
          </a:p>
          <a:p>
            <a:pPr>
              <a:defRPr/>
            </a:pPr>
            <a:endParaRPr lang="el-GR" altLang="en-US" dirty="0" smtClean="0"/>
          </a:p>
        </p:txBody>
      </p:sp>
      <p:sp>
        <p:nvSpPr>
          <p:cNvPr id="32772" name="3 - Θέση αριθμού διαφάνειας"/>
          <p:cNvSpPr>
            <a:spLocks noGrp="1"/>
          </p:cNvSpPr>
          <p:nvPr>
            <p:ph type="sldNum" sz="quarter" idx="5"/>
          </p:nvPr>
        </p:nvSpPr>
        <p:spPr bwMode="auto">
          <a:noFill/>
          <a:ln>
            <a:miter lim="800000"/>
            <a:headEnd/>
            <a:tailEnd/>
          </a:ln>
        </p:spPr>
        <p:txBody>
          <a:bodyPr/>
          <a:lstStyle/>
          <a:p>
            <a:fld id="{50C8B4AF-BFD6-4F9C-924F-D43D1EE5C79E}" type="slidenum">
              <a:rPr lang="el-GR" altLang="en-US"/>
              <a:pPr/>
              <a:t>13</a:t>
            </a:fld>
            <a:endParaRPr lang="el-G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n-US" dirty="0" smtClean="0"/>
          </a:p>
        </p:txBody>
      </p:sp>
      <p:sp>
        <p:nvSpPr>
          <p:cNvPr id="34820" name="3 - Θέση αριθμού διαφάνειας"/>
          <p:cNvSpPr>
            <a:spLocks noGrp="1"/>
          </p:cNvSpPr>
          <p:nvPr>
            <p:ph type="sldNum" sz="quarter" idx="5"/>
          </p:nvPr>
        </p:nvSpPr>
        <p:spPr bwMode="auto">
          <a:noFill/>
          <a:ln>
            <a:miter lim="800000"/>
            <a:headEnd/>
            <a:tailEnd/>
          </a:ln>
        </p:spPr>
        <p:txBody>
          <a:bodyPr/>
          <a:lstStyle/>
          <a:p>
            <a:fld id="{E4C5519F-DC67-4384-8DE0-D767D67F1F0F}" type="slidenum">
              <a:rPr lang="el-GR" altLang="en-US"/>
              <a:pPr/>
              <a:t>14</a:t>
            </a:fld>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686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smtClean="0"/>
              <a:t>Σε περίπτωση που ο αξιολογητής έχει ζητήσει διευκρινιστικά στοιχεία από το φορέα, μέσω της ενέργειας Μηνυμάτων του ΠΣΚΕ, θα πρέπει να ελέγχει μέσω της ίδιας ενέργειας την κατάσταση του Μηνύματος. Εφόσον το μήνυμα έχει απαντηθεί, ελέγχεται η απάντηση και τυχόν συνημμένα αρχεία, προκειμένου να ληφθούν υπόψη στην αξιολόγηση.</a:t>
            </a:r>
          </a:p>
          <a:p>
            <a:r>
              <a:rPr lang="el-GR" altLang="en-US" smtClean="0"/>
              <a:t> </a:t>
            </a:r>
          </a:p>
          <a:p>
            <a:r>
              <a:rPr lang="el-GR" altLang="en-US" smtClean="0"/>
              <a:t>Ο έλεγχος για την ύπαρξη μηνυμάτων διευκρινιστικών στοιχείων προς και από τον φορέα της επένδυσης, θα πρέπει να διενεργείται κάθε φορά κατά την ανάληψη αξιολόγησης νέου επενδυτικού σχεδίου (για την περίπτωση που το επενδυτικό σχέδιο είχε ανατεθεί σε άλλον αξιολογητή και δεν ολοκληρώθηκε εντός του προβλεπόμενου χρόνου).</a:t>
            </a:r>
          </a:p>
          <a:p>
            <a:endParaRPr lang="el-GR" altLang="en-US" smtClean="0"/>
          </a:p>
        </p:txBody>
      </p:sp>
      <p:sp>
        <p:nvSpPr>
          <p:cNvPr id="36868" name="3 - Θέση αριθμού διαφάνειας"/>
          <p:cNvSpPr>
            <a:spLocks noGrp="1"/>
          </p:cNvSpPr>
          <p:nvPr>
            <p:ph type="sldNum" sz="quarter" idx="5"/>
          </p:nvPr>
        </p:nvSpPr>
        <p:spPr bwMode="auto">
          <a:noFill/>
          <a:ln>
            <a:miter lim="800000"/>
            <a:headEnd/>
            <a:tailEnd/>
          </a:ln>
        </p:spPr>
        <p:txBody>
          <a:bodyPr/>
          <a:lstStyle/>
          <a:p>
            <a:fld id="{1DE6D31F-A3C8-45CB-9912-AACA66FAC7DC}" type="slidenum">
              <a:rPr lang="el-GR" altLang="en-US"/>
              <a:pPr/>
              <a:t>15</a:t>
            </a:fld>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891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n-US" dirty="0" smtClean="0"/>
          </a:p>
        </p:txBody>
      </p:sp>
      <p:sp>
        <p:nvSpPr>
          <p:cNvPr id="38916" name="3 - Θέση αριθμού διαφάνειας"/>
          <p:cNvSpPr>
            <a:spLocks noGrp="1"/>
          </p:cNvSpPr>
          <p:nvPr>
            <p:ph type="sldNum" sz="quarter" idx="5"/>
          </p:nvPr>
        </p:nvSpPr>
        <p:spPr bwMode="auto">
          <a:noFill/>
          <a:ln>
            <a:miter lim="800000"/>
            <a:headEnd/>
            <a:tailEnd/>
          </a:ln>
        </p:spPr>
        <p:txBody>
          <a:bodyPr/>
          <a:lstStyle/>
          <a:p>
            <a:fld id="{7FCDB1A4-C2BD-4AB7-94BE-782A72102B03}" type="slidenum">
              <a:rPr lang="el-GR" altLang="en-US"/>
              <a:pPr/>
              <a:t>16</a:t>
            </a:fld>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lstStyle/>
          <a:p>
            <a:pPr>
              <a:defRPr/>
            </a:pPr>
            <a:r>
              <a:rPr lang="el-GR" b="1" i="1" dirty="0" smtClean="0">
                <a:solidFill>
                  <a:schemeClr val="accent1">
                    <a:lumMod val="50000"/>
                  </a:schemeClr>
                </a:solidFill>
              </a:rPr>
              <a:t>Τα βήματα της αξιολόγησης στο ΠΣΚΕ εκτελούνται διαδοχικά με βάση</a:t>
            </a:r>
          </a:p>
          <a:p>
            <a:pPr>
              <a:defRPr/>
            </a:pPr>
            <a:endParaRPr lang="el-GR" b="1" dirty="0"/>
          </a:p>
        </p:txBody>
      </p:sp>
      <p:sp>
        <p:nvSpPr>
          <p:cNvPr id="40964" name="3 - Θέση αριθμού διαφάνειας"/>
          <p:cNvSpPr>
            <a:spLocks noGrp="1"/>
          </p:cNvSpPr>
          <p:nvPr>
            <p:ph type="sldNum" sz="quarter" idx="5"/>
          </p:nvPr>
        </p:nvSpPr>
        <p:spPr bwMode="auto">
          <a:noFill/>
          <a:ln>
            <a:miter lim="800000"/>
            <a:headEnd/>
            <a:tailEnd/>
          </a:ln>
        </p:spPr>
        <p:txBody>
          <a:bodyPr/>
          <a:lstStyle/>
          <a:p>
            <a:fld id="{B56AA7E1-DE80-4D3D-9663-9A6E8071B1D4}" type="slidenum">
              <a:rPr lang="el-GR" altLang="en-US"/>
              <a:pPr/>
              <a:t>17</a:t>
            </a:fld>
            <a:endParaRPr lang="el-G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3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Τα υποβληθέντα δικαιολογητικά πρέπει να είναι σε ισχύ κατά το χρόνο υποβολής των δικαιολογητικών (αίτηση υπαγωγής / φάκελος τεκμηρίωσης)</a:t>
            </a:r>
          </a:p>
          <a:p>
            <a:endParaRPr lang="el-GR" altLang="en-US" dirty="0" smtClean="0"/>
          </a:p>
          <a:p>
            <a:r>
              <a:rPr lang="el-GR" altLang="en-US" dirty="0" smtClean="0"/>
              <a:t>Κατά τον έλεγχο των δικαιολογητικών:</a:t>
            </a:r>
          </a:p>
          <a:p>
            <a:r>
              <a:rPr lang="el-GR" altLang="en-US" dirty="0" smtClean="0"/>
              <a:t>Εξετάζεται ο εκδότης ή / και ο υπογράφων και η ισχύς των δικαιολογητικών. </a:t>
            </a:r>
          </a:p>
          <a:p>
            <a:r>
              <a:rPr lang="el-GR" altLang="en-US" dirty="0" smtClean="0"/>
              <a:t>Ελέγχεται το περιεχόμενο των δικαιολογητικών κατά τα οριζόμενα στο Παράρτημα 1 της προκήρυξης του καθεστώτος, προκειμένου να διαπιστωθεί ότι τεκμηριώνεται η πλήρωση των όρων και προϋποθέσεων του θεσμικού πλαισίου. Επιπλέον ή εναλλακτικά δικαιολογητικά αυτών που ορίζονται στο Παράρτημα 1 της προκήρυξης του καθεστώτος, γίνονται αποδεκτά εφόσον: α) είχαν υποβληθεί με την αίτηση υπαγωγής ή την τεκμηρίωση αυτής και β) το υποβληθέν δικαιολογητικό τεκμηριώνει επαρκώς το στοιχείο που ελέγχεται.  </a:t>
            </a:r>
          </a:p>
          <a:p>
            <a:r>
              <a:rPr lang="el-GR" altLang="en-US" dirty="0" smtClean="0"/>
              <a:t> </a:t>
            </a:r>
          </a:p>
          <a:p>
            <a:r>
              <a:rPr lang="el-GR" altLang="en-US" dirty="0" smtClean="0"/>
              <a:t>Σε περίπτωση που κατά τον έλεγχο διαπιστωθεί ότι απαιτούνται διευκρινίσεις σχετικά με το περιεχόμενο των υποβληθέντων δικαιολογητικών, παρέχεται η δυνατότητα υποβολής διευκρινιστικών στοιχείων, κατόπιν αποστολής σχετικού μηνύματος από το ΠΣΚΕ σύμφωνα με τις οδηγίες που παρέχονται στο Κεφάλαιο 1 του παρόντος. Το μήνυμα αποστέλλεται αφού ολοκληρωθεί ο έλεγχος </a:t>
            </a:r>
            <a:r>
              <a:rPr lang="el-GR" altLang="en-US" b="1" dirty="0" smtClean="0"/>
              <a:t>ΟΛΩΝ</a:t>
            </a:r>
            <a:r>
              <a:rPr lang="el-GR" altLang="en-US" dirty="0" smtClean="0"/>
              <a:t> των Σημείων Ελέγχου. </a:t>
            </a:r>
          </a:p>
          <a:p>
            <a:endParaRPr lang="el-GR" altLang="en-US" dirty="0" smtClean="0"/>
          </a:p>
        </p:txBody>
      </p:sp>
      <p:sp>
        <p:nvSpPr>
          <p:cNvPr id="43012" name="3 - Θέση αριθμού διαφάνειας"/>
          <p:cNvSpPr>
            <a:spLocks noGrp="1"/>
          </p:cNvSpPr>
          <p:nvPr>
            <p:ph type="sldNum" sz="quarter" idx="5"/>
          </p:nvPr>
        </p:nvSpPr>
        <p:spPr bwMode="auto">
          <a:noFill/>
          <a:ln>
            <a:miter lim="800000"/>
            <a:headEnd/>
            <a:tailEnd/>
          </a:ln>
        </p:spPr>
        <p:txBody>
          <a:bodyPr/>
          <a:lstStyle/>
          <a:p>
            <a:fld id="{B908EDCA-AEB2-4F1E-87AF-9A73F4DEC0D5}" type="slidenum">
              <a:rPr lang="el-GR" altLang="en-US"/>
              <a:pPr/>
              <a:t>18</a:t>
            </a:fld>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baseline="0" dirty="0" smtClean="0"/>
              <a:t>Το Κεφάλαιο 3 περιλαμβάνει 27 βασικά Σημεία Ελέγχου με αναλυτικές οδηγίες για το πώς ελέγχονται και πώς χρησιμοποιούμε το αποτέλεσμα του ελέγχου. </a:t>
            </a:r>
            <a:r>
              <a:rPr lang="el-GR" altLang="en-US" dirty="0" smtClean="0"/>
              <a:t>Η δομή κάθε</a:t>
            </a:r>
            <a:r>
              <a:rPr lang="el-GR" altLang="en-US" baseline="0" dirty="0" smtClean="0"/>
              <a:t> σημείου ελέγχου του Κεφαλαίου 3 είναι όπως παρουσιάζεται στον πίνακα της διαφάνειας. </a:t>
            </a:r>
          </a:p>
          <a:p>
            <a:r>
              <a:rPr lang="el-GR" altLang="en-US" baseline="0" dirty="0" smtClean="0"/>
              <a:t>Στη συνέχεια </a:t>
            </a:r>
            <a:r>
              <a:rPr lang="el-GR" altLang="en-US" b="1" baseline="0" dirty="0" smtClean="0"/>
              <a:t>παρουσιάζονται συνοπτικά </a:t>
            </a:r>
            <a:r>
              <a:rPr lang="el-GR" altLang="en-US" b="0" baseline="0" dirty="0" smtClean="0"/>
              <a:t>κάποια από αυτά τα σημεία ελέγχου </a:t>
            </a:r>
            <a:endParaRPr lang="el-GR" altLang="en-US" b="0" dirty="0" smtClean="0"/>
          </a:p>
        </p:txBody>
      </p:sp>
      <p:sp>
        <p:nvSpPr>
          <p:cNvPr id="45060" name="3 - Θέση αριθμού διαφάνειας"/>
          <p:cNvSpPr>
            <a:spLocks noGrp="1"/>
          </p:cNvSpPr>
          <p:nvPr>
            <p:ph type="sldNum" sz="quarter" idx="5"/>
          </p:nvPr>
        </p:nvSpPr>
        <p:spPr bwMode="auto">
          <a:noFill/>
          <a:ln>
            <a:miter lim="800000"/>
            <a:headEnd/>
            <a:tailEnd/>
          </a:ln>
        </p:spPr>
        <p:txBody>
          <a:bodyPr/>
          <a:lstStyle/>
          <a:p>
            <a:fld id="{811DEAF7-06C7-4089-ADC1-3DF9B0AA4095}" type="slidenum">
              <a:rPr lang="el-GR" altLang="en-US"/>
              <a:pPr/>
              <a:t>19</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2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n-US" smtClean="0"/>
          </a:p>
        </p:txBody>
      </p:sp>
      <p:sp>
        <p:nvSpPr>
          <p:cNvPr id="10244" name="3 - Θέση αριθμού διαφάνειας"/>
          <p:cNvSpPr>
            <a:spLocks noGrp="1"/>
          </p:cNvSpPr>
          <p:nvPr>
            <p:ph type="sldNum" sz="quarter" idx="5"/>
          </p:nvPr>
        </p:nvSpPr>
        <p:spPr bwMode="auto">
          <a:noFill/>
          <a:ln>
            <a:miter lim="800000"/>
            <a:headEnd/>
            <a:tailEnd/>
          </a:ln>
        </p:spPr>
        <p:txBody>
          <a:bodyPr/>
          <a:lstStyle/>
          <a:p>
            <a:fld id="{88BB76BA-9643-4D6D-947C-E085D2493722}" type="slidenum">
              <a:rPr lang="el-GR" altLang="en-US"/>
              <a:pPr/>
              <a:t>2</a:t>
            </a:fld>
            <a:endParaRPr lang="el-G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Σημείο</a:t>
            </a:r>
            <a:r>
              <a:rPr lang="el-GR" altLang="en-US" baseline="0" dirty="0" smtClean="0"/>
              <a:t> Ελέγχου 3.1</a:t>
            </a:r>
            <a:endParaRPr lang="el-GR" altLang="en-US" dirty="0" smtClean="0"/>
          </a:p>
        </p:txBody>
      </p:sp>
      <p:sp>
        <p:nvSpPr>
          <p:cNvPr id="47108" name="3 - Θέση αριθμού διαφάνειας"/>
          <p:cNvSpPr>
            <a:spLocks noGrp="1"/>
          </p:cNvSpPr>
          <p:nvPr>
            <p:ph type="sldNum" sz="quarter" idx="5"/>
          </p:nvPr>
        </p:nvSpPr>
        <p:spPr bwMode="auto">
          <a:noFill/>
          <a:ln>
            <a:miter lim="800000"/>
            <a:headEnd/>
            <a:tailEnd/>
          </a:ln>
        </p:spPr>
        <p:txBody>
          <a:bodyPr/>
          <a:lstStyle/>
          <a:p>
            <a:fld id="{EE94757B-B6F6-41C5-9C54-DCEC737B9580}" type="slidenum">
              <a:rPr lang="el-GR" altLang="en-US"/>
              <a:pPr/>
              <a:t>20</a:t>
            </a:fld>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lstStyle/>
          <a:p>
            <a:pPr>
              <a:defRPr/>
            </a:pPr>
            <a:r>
              <a:rPr lang="el-GR" dirty="0" smtClean="0">
                <a:solidFill>
                  <a:schemeClr val="accent1">
                    <a:lumMod val="50000"/>
                  </a:schemeClr>
                </a:solidFill>
                <a:latin typeface="Arial" pitchFamily="34" charset="0"/>
                <a:cs typeface="Arial" pitchFamily="34" charset="0"/>
              </a:rPr>
              <a:t>Ειδικά για το Καθεστώς των Νέων Ανεξάρτητων ΜΜΕ εξετάζεται επιπλέον ότι καλύπτονται τα κριτήρια για Νέες Ανεξάρτητες ΜΜΕ και </a:t>
            </a:r>
            <a:r>
              <a:rPr lang="el-GR" dirty="0" err="1" smtClean="0">
                <a:solidFill>
                  <a:schemeClr val="dk1"/>
                </a:solidFill>
              </a:rPr>
              <a:t>επικαιροποιείται</a:t>
            </a:r>
            <a:r>
              <a:rPr lang="el-GR" dirty="0" smtClean="0">
                <a:solidFill>
                  <a:schemeClr val="dk1"/>
                </a:solidFill>
              </a:rPr>
              <a:t> το αντίστοιχο πεδίο στο ΠΣΚΕ. </a:t>
            </a:r>
          </a:p>
          <a:p>
            <a:pPr>
              <a:defRPr/>
            </a:pPr>
            <a:endParaRPr lang="el-GR" dirty="0" smtClean="0">
              <a:solidFill>
                <a:schemeClr val="accent1">
                  <a:lumMod val="50000"/>
                </a:schemeClr>
              </a:solidFill>
              <a:latin typeface="Arial" pitchFamily="34" charset="0"/>
              <a:cs typeface="Arial" pitchFamily="34" charset="0"/>
            </a:endParaRPr>
          </a:p>
          <a:p>
            <a:pPr>
              <a:defRPr/>
            </a:pPr>
            <a:endParaRPr lang="el-GR" dirty="0"/>
          </a:p>
        </p:txBody>
      </p:sp>
      <p:sp>
        <p:nvSpPr>
          <p:cNvPr id="49156" name="3 - Θέση αριθμού διαφάνειας"/>
          <p:cNvSpPr>
            <a:spLocks noGrp="1"/>
          </p:cNvSpPr>
          <p:nvPr>
            <p:ph type="sldNum" sz="quarter" idx="5"/>
          </p:nvPr>
        </p:nvSpPr>
        <p:spPr bwMode="auto">
          <a:noFill/>
          <a:ln>
            <a:miter lim="800000"/>
            <a:headEnd/>
            <a:tailEnd/>
          </a:ln>
        </p:spPr>
        <p:txBody>
          <a:bodyPr/>
          <a:lstStyle/>
          <a:p>
            <a:fld id="{38432C7F-634E-4506-B20C-D1505549505F}" type="slidenum">
              <a:rPr lang="el-GR" altLang="en-US"/>
              <a:pPr/>
              <a:t>21</a:t>
            </a:fld>
            <a:endParaRPr lang="el-G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1203"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b="1" smtClean="0"/>
              <a:t>Υπογεγραμμένη Αίτηση – Ερωτηματολόγιο </a:t>
            </a:r>
          </a:p>
          <a:p>
            <a:r>
              <a:rPr lang="el-GR" altLang="en-US" smtClean="0"/>
              <a:t>Σε περίπτωση μη πλήρωσης του σημείου ελέγχου το σχέδιο απορρίπτεται στο σύνολό του (ερώτηση ελέγχου νομιμότητας 1.1.1).</a:t>
            </a:r>
          </a:p>
          <a:p>
            <a:r>
              <a:rPr lang="el-GR" altLang="en-US" smtClean="0"/>
              <a:t>Σε κάθε περίπτωση απαιτείται τεκμηρίωση στο σχετικό πεδίο της Τεκμηρίωσης Στοιχείων Αξιολόγησης (Βήμα V, καρτέλα 1.1).</a:t>
            </a:r>
          </a:p>
          <a:p>
            <a:r>
              <a:rPr lang="el-GR" altLang="en-US" b="1" smtClean="0"/>
              <a:t>Φερεγγυότητα Φορέα </a:t>
            </a:r>
          </a:p>
          <a:p>
            <a:r>
              <a:rPr lang="el-GR" altLang="en-US" smtClean="0"/>
              <a:t>Το Σημείο Ελέγχου δεν αφορά υπό σύσταση επιχειρήσεις των οποίων οι εταίροι θα είναι αποκλειστικά φυσικά πρόσωπα.</a:t>
            </a:r>
          </a:p>
          <a:p>
            <a:r>
              <a:rPr lang="el-GR" altLang="en-US" smtClean="0"/>
              <a:t> Εξετάζεται ότι τα πιστοποιητικά είναι σε ισχύ είτε κατά τον χρόνο υποβολής της αίτησης υπαγωγής είτε κατά τον χρόνο υποβολής του φακέλου τεκμηρίωσης.</a:t>
            </a:r>
          </a:p>
          <a:p>
            <a:endParaRPr lang="el-GR" altLang="en-US" smtClean="0"/>
          </a:p>
          <a:p>
            <a:endParaRPr lang="el-GR" altLang="en-US" smtClean="0"/>
          </a:p>
        </p:txBody>
      </p:sp>
      <p:sp>
        <p:nvSpPr>
          <p:cNvPr id="51204" name="3 - Θέση αριθμού διαφάνειας"/>
          <p:cNvSpPr>
            <a:spLocks noGrp="1"/>
          </p:cNvSpPr>
          <p:nvPr>
            <p:ph type="sldNum" sz="quarter" idx="5"/>
          </p:nvPr>
        </p:nvSpPr>
        <p:spPr bwMode="auto">
          <a:noFill/>
          <a:ln>
            <a:miter lim="800000"/>
            <a:headEnd/>
            <a:tailEnd/>
          </a:ln>
        </p:spPr>
        <p:txBody>
          <a:bodyPr/>
          <a:lstStyle/>
          <a:p>
            <a:fld id="{51A6A006-FD61-4025-BD61-8695C84E4C71}" type="slidenum">
              <a:rPr lang="el-GR" altLang="en-US"/>
              <a:pPr/>
              <a:t>22</a:t>
            </a:fld>
            <a:endParaRPr lang="el-G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Σε περίπτωση που τα στοιχεία των εν λόγω λογαριασμών δεν προκύπτουν από τις υποβληθείσες οικονομικές καταστάσεις, ζητούνται διευκρινιστικά στοιχεία </a:t>
            </a:r>
            <a:r>
              <a:rPr lang="el-GR" altLang="en-US" dirty="0" err="1" smtClean="0"/>
              <a:t>επ΄αυτών</a:t>
            </a:r>
            <a:r>
              <a:rPr lang="el-GR" altLang="en-US" dirty="0" smtClean="0"/>
              <a:t> (υποβολή δευτεροβάθμιου ισοζυγίου με ημερομηνία 31/12 για την κλεισμένη χρήση). </a:t>
            </a:r>
          </a:p>
          <a:p>
            <a:r>
              <a:rPr lang="el-GR" altLang="en-US" b="1" dirty="0" smtClean="0"/>
              <a:t> </a:t>
            </a:r>
            <a:r>
              <a:rPr lang="el-GR" altLang="en-US" dirty="0" smtClean="0"/>
              <a:t>Σε περίπτωση μη πλήρωσης του σημείου ελέγχου το σχέδιο απορρίπτεται στο σύνολό του (ερώτηση ελέγχου νομιμότητας 2.1.5)</a:t>
            </a:r>
          </a:p>
          <a:p>
            <a:endParaRPr lang="el-GR" altLang="en-US" dirty="0" smtClean="0"/>
          </a:p>
        </p:txBody>
      </p:sp>
      <p:sp>
        <p:nvSpPr>
          <p:cNvPr id="54276" name="3 - Θέση αριθμού διαφάνειας"/>
          <p:cNvSpPr>
            <a:spLocks noGrp="1"/>
          </p:cNvSpPr>
          <p:nvPr>
            <p:ph type="sldNum" sz="quarter" idx="5"/>
          </p:nvPr>
        </p:nvSpPr>
        <p:spPr bwMode="auto">
          <a:noFill/>
          <a:ln>
            <a:miter lim="800000"/>
            <a:headEnd/>
            <a:tailEnd/>
          </a:ln>
        </p:spPr>
        <p:txBody>
          <a:bodyPr/>
          <a:lstStyle/>
          <a:p>
            <a:fld id="{3BDA7319-7814-4A2E-9691-F9791BE4FDD0}" type="slidenum">
              <a:rPr lang="el-GR" altLang="en-US"/>
              <a:pPr/>
              <a:t>24</a:t>
            </a:fld>
            <a:endParaRPr lang="el-G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3"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i="1" u="sng" smtClean="0"/>
              <a:t>Σημείωση:</a:t>
            </a:r>
            <a:r>
              <a:rPr lang="el-GR" altLang="en-US" smtClean="0"/>
              <a:t> Δικαιούχοι για το παρόν καθεστώς είναι, επιπλέον, οι νέες ΜΜΕ στην εταιρική σύνθεση των οποίων μετέχουν και φυσικά πρόσωπα που διατηρούν μικρή ατομική επιχείρηση, εφόσον η τελευταία δεν είναι συνδεδεμένη ή συνεργαζόμενη με άλλες επιχειρήσεις.</a:t>
            </a:r>
          </a:p>
          <a:p>
            <a:endParaRPr lang="el-GR" altLang="en-US" smtClean="0"/>
          </a:p>
        </p:txBody>
      </p:sp>
      <p:sp>
        <p:nvSpPr>
          <p:cNvPr id="56324" name="3 - Θέση αριθμού διαφάνειας"/>
          <p:cNvSpPr>
            <a:spLocks noGrp="1"/>
          </p:cNvSpPr>
          <p:nvPr>
            <p:ph type="sldNum" sz="quarter" idx="5"/>
          </p:nvPr>
        </p:nvSpPr>
        <p:spPr bwMode="auto">
          <a:noFill/>
          <a:ln>
            <a:miter lim="800000"/>
            <a:headEnd/>
            <a:tailEnd/>
          </a:ln>
        </p:spPr>
        <p:txBody>
          <a:bodyPr/>
          <a:lstStyle/>
          <a:p>
            <a:fld id="{1C760729-7858-499D-ACC3-1FDBCCBEDCA2}" type="slidenum">
              <a:rPr lang="el-GR" altLang="en-US"/>
              <a:pPr/>
              <a:t>25</a:t>
            </a:fld>
            <a:endParaRPr lang="el-G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0419"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Αναφορικά με την υποβολή ή όχι από την αρμόδια Δ.Α.Ο.Κ. της προβλεπόμενης από την ΚΥΑ γνωμοδότησης, ο αξιολογητής ελέγχει στα Μηνύματα του εάν έχει λάβει από τον φορέα υποδοχής το σχετικό αρχείο και απαντά σχετικά την αντίστοιχη ερώτηση 3.2.6 (καρτέλα 3.2, ΒΗΜΑ Ι). </a:t>
            </a:r>
          </a:p>
          <a:p>
            <a:r>
              <a:rPr lang="el-GR" altLang="en-US" dirty="0" smtClean="0"/>
              <a:t> Σε περίπτωση που αυτή έχει υποβληθεί, ο αξιολογητής, σύμφωνα με το περιεχόμενο της γνωμοδότησης της Δ.Α.Ο.Κ. απαντά τις αντίστοιχες ερωτήσεις ελέγχου νομιμότητας (6.1.5 έως και 6.1.8, καρτέλα 6.1 ΒΗΜΑ ΙΙΙ).</a:t>
            </a:r>
          </a:p>
          <a:p>
            <a:r>
              <a:rPr lang="el-GR" altLang="en-US" dirty="0" smtClean="0"/>
              <a:t> </a:t>
            </a:r>
          </a:p>
          <a:p>
            <a:endParaRPr lang="el-GR" altLang="en-US" dirty="0" smtClean="0"/>
          </a:p>
        </p:txBody>
      </p:sp>
      <p:sp>
        <p:nvSpPr>
          <p:cNvPr id="60420" name="3 - Θέση αριθμού διαφάνειας"/>
          <p:cNvSpPr>
            <a:spLocks noGrp="1"/>
          </p:cNvSpPr>
          <p:nvPr>
            <p:ph type="sldNum" sz="quarter" idx="5"/>
          </p:nvPr>
        </p:nvSpPr>
        <p:spPr bwMode="auto">
          <a:noFill/>
          <a:ln>
            <a:miter lim="800000"/>
            <a:headEnd/>
            <a:tailEnd/>
          </a:ln>
        </p:spPr>
        <p:txBody>
          <a:bodyPr/>
          <a:lstStyle/>
          <a:p>
            <a:fld id="{D3701A23-A9D7-4F69-89F4-418B0BD4119B}" type="slidenum">
              <a:rPr lang="el-GR" altLang="en-US"/>
              <a:pPr/>
              <a:t>28</a:t>
            </a:fld>
            <a:endParaRPr lang="el-G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246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b="1" smtClean="0"/>
              <a:t>Τουρισμός :</a:t>
            </a:r>
          </a:p>
          <a:p>
            <a:r>
              <a:rPr lang="el-GR" altLang="en-US" smtClean="0"/>
              <a:t>Επισημαίνεται ότι </a:t>
            </a:r>
            <a:r>
              <a:rPr lang="el-GR" altLang="en-US" i="1" smtClean="0"/>
              <a:t>ο εκσυγχρονισμός ολοκληρωμένης μορφής ξενοδοχειακών μονάδων</a:t>
            </a:r>
            <a:r>
              <a:rPr lang="el-GR" altLang="en-US" smtClean="0"/>
              <a:t> συνιστά περίπτωση θεμελιώδους αλλαγής </a:t>
            </a:r>
            <a:r>
              <a:rPr lang="el-GR" altLang="en-US" u="sng" smtClean="0"/>
              <a:t>του συνόλου</a:t>
            </a:r>
            <a:r>
              <a:rPr lang="el-GR" altLang="en-US" smtClean="0"/>
              <a:t> της παραγωγικής διαδικασίας υφιστάμενης μονάδας (περίπτωση δ άρθρου 5 ν.4399/16) και ελέγχεται ότι έχει παρέλθει πενταετία από την έναρξη λειτουργίας της µονάδας ή από την ηµεροµηνία ολοκλήρωσης τυχόν προηγούµενης επένδυσης εκσυγχρονισµού ολοκληρωµένης µορφής της µονάδας. Εφόσον η πλήρωση του όρου αυτού δεν προκύπτει από τα υποβληθέντα δικαιολογητικά, δύναται να ζητηθεί προς διευκρίνιση τούτου, Υπεύθυνη Δήλωση του φορέα. </a:t>
            </a:r>
          </a:p>
          <a:p>
            <a:r>
              <a:rPr lang="el-GR" altLang="en-US" smtClean="0"/>
              <a:t> </a:t>
            </a:r>
          </a:p>
          <a:p>
            <a:endParaRPr lang="el-GR" altLang="en-US" smtClean="0"/>
          </a:p>
        </p:txBody>
      </p:sp>
      <p:sp>
        <p:nvSpPr>
          <p:cNvPr id="62468" name="3 - Θέση αριθμού διαφάνειας"/>
          <p:cNvSpPr>
            <a:spLocks noGrp="1"/>
          </p:cNvSpPr>
          <p:nvPr>
            <p:ph type="sldNum" sz="quarter" idx="5"/>
          </p:nvPr>
        </p:nvSpPr>
        <p:spPr bwMode="auto">
          <a:noFill/>
          <a:ln>
            <a:miter lim="800000"/>
            <a:headEnd/>
            <a:tailEnd/>
          </a:ln>
        </p:spPr>
        <p:txBody>
          <a:bodyPr/>
          <a:lstStyle/>
          <a:p>
            <a:fld id="{F04F4120-16AD-4751-BCD1-0C1F3B8C1DFB}" type="slidenum">
              <a:rPr lang="el-GR" altLang="en-US"/>
              <a:pPr/>
              <a:t>29</a:t>
            </a:fld>
            <a:endParaRPr lang="el-G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Σημεία</a:t>
            </a:r>
            <a:r>
              <a:rPr lang="el-GR" baseline="0" dirty="0" smtClean="0"/>
              <a:t> Ελέγχου 3.15, 3.16, 3.17 αντίστοιχα</a:t>
            </a:r>
            <a:endParaRPr lang="el-GR" dirty="0"/>
          </a:p>
        </p:txBody>
      </p:sp>
      <p:sp>
        <p:nvSpPr>
          <p:cNvPr id="4" name="3 - Θέση αριθμού διαφάνειας"/>
          <p:cNvSpPr>
            <a:spLocks noGrp="1"/>
          </p:cNvSpPr>
          <p:nvPr>
            <p:ph type="sldNum" sz="quarter" idx="10"/>
          </p:nvPr>
        </p:nvSpPr>
        <p:spPr/>
        <p:txBody>
          <a:bodyPr/>
          <a:lstStyle/>
          <a:p>
            <a:fld id="{8B1689EC-27A2-4F2A-A62B-3C02DD295A7C}" type="slidenum">
              <a:rPr lang="el-GR" altLang="en-US" smtClean="0"/>
              <a:pPr/>
              <a:t>31</a:t>
            </a:fld>
            <a:endParaRPr lang="el-G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6563"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Άρθρο 12</a:t>
            </a:r>
          </a:p>
          <a:p>
            <a:r>
              <a:rPr lang="el-GR" altLang="en-US" dirty="0" smtClean="0"/>
              <a:t>Επισημαίνεται ότι σε περίπτωση που </a:t>
            </a:r>
            <a:r>
              <a:rPr lang="el-GR" altLang="en-US" b="1" dirty="0" smtClean="0"/>
              <a:t>ο φορέας αιτείται να λάβει ως ενίσχυση επιχορήγηση (αυτοτελώς ή συνδυαστικά)  και δεν πληρείται </a:t>
            </a:r>
            <a:r>
              <a:rPr lang="el-GR" altLang="en-US" dirty="0" smtClean="0"/>
              <a:t>τουλάχιστον ένας από τους όρους και προϋποθέσεις ειδικών κατηγοριών ενισχύσεων του άρθρου 12 ν.4399/16 που ακολουθούν,  η ένταση της ενίσχυσης για την επιχορήγηση μειώνεται αυτόματα από το 100%, στο 70% της μέγιστης επιτρεπόμενης από τον ΧΠΕ και το επενδυτικό σχέδιο αξιολογείται κανονικά.</a:t>
            </a:r>
          </a:p>
          <a:p>
            <a:endParaRPr lang="el-GR" altLang="en-US" dirty="0" smtClean="0"/>
          </a:p>
          <a:p>
            <a:r>
              <a:rPr lang="el-GR" altLang="en-US" dirty="0" smtClean="0"/>
              <a:t>Σημεία</a:t>
            </a:r>
            <a:r>
              <a:rPr lang="el-GR" altLang="en-US" baseline="0" dirty="0" smtClean="0"/>
              <a:t> Ελέγχου 3.18, 3.19 αντίστοιχα</a:t>
            </a:r>
            <a:endParaRPr lang="el-GR" altLang="en-US" dirty="0" smtClean="0"/>
          </a:p>
        </p:txBody>
      </p:sp>
      <p:sp>
        <p:nvSpPr>
          <p:cNvPr id="66564" name="3 - Θέση αριθμού διαφάνειας"/>
          <p:cNvSpPr>
            <a:spLocks noGrp="1"/>
          </p:cNvSpPr>
          <p:nvPr>
            <p:ph type="sldNum" sz="quarter" idx="5"/>
          </p:nvPr>
        </p:nvSpPr>
        <p:spPr bwMode="auto">
          <a:noFill/>
          <a:ln>
            <a:miter lim="800000"/>
            <a:headEnd/>
            <a:tailEnd/>
          </a:ln>
        </p:spPr>
        <p:txBody>
          <a:bodyPr/>
          <a:lstStyle/>
          <a:p>
            <a:fld id="{EE460664-0063-4FC7-BAE6-BEAFE65AC771}" type="slidenum">
              <a:rPr lang="el-GR" altLang="en-US"/>
              <a:pPr/>
              <a:t>32</a:t>
            </a:fld>
            <a:endParaRPr lang="el-G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8611"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n-US" dirty="0" smtClean="0"/>
          </a:p>
          <a:p>
            <a:r>
              <a:rPr lang="el-GR" altLang="en-US" dirty="0" smtClean="0"/>
              <a:t>Αναλυτικές</a:t>
            </a:r>
            <a:r>
              <a:rPr lang="el-GR" altLang="en-US" baseline="0" dirty="0" smtClean="0"/>
              <a:t> οδηγίες στα </a:t>
            </a:r>
            <a:r>
              <a:rPr lang="el-GR" altLang="en-US" dirty="0" smtClean="0"/>
              <a:t>Σημεία Ελέγχου 3.20 και 3.21</a:t>
            </a:r>
          </a:p>
        </p:txBody>
      </p:sp>
      <p:sp>
        <p:nvSpPr>
          <p:cNvPr id="68612" name="3 - Θέση αριθμού διαφάνειας"/>
          <p:cNvSpPr>
            <a:spLocks noGrp="1"/>
          </p:cNvSpPr>
          <p:nvPr>
            <p:ph type="sldNum" sz="quarter" idx="5"/>
          </p:nvPr>
        </p:nvSpPr>
        <p:spPr bwMode="auto">
          <a:noFill/>
          <a:ln>
            <a:miter lim="800000"/>
            <a:headEnd/>
            <a:tailEnd/>
          </a:ln>
        </p:spPr>
        <p:txBody>
          <a:bodyPr/>
          <a:lstStyle/>
          <a:p>
            <a:fld id="{46825EFE-F067-45F6-AD87-E3E39C55BAD0}" type="slidenum">
              <a:rPr lang="el-GR" altLang="en-US"/>
              <a:pPr/>
              <a:t>33</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2291"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Για να είναι σε θέση οι αξιολογητές να εκτελέσουν τα καθήκοντά τους θα πρέπει να είναι πλήρως ενημερωμένοι σχετικά με το περιεχόμενο της Πρόσκλησης ως ισχύει, καθώς και για οτιδήποτε άλλο έχει δημοσιευθεί σχετικά. </a:t>
            </a:r>
          </a:p>
          <a:p>
            <a:endParaRPr lang="el-GR" altLang="en-US" dirty="0" smtClean="0"/>
          </a:p>
          <a:p>
            <a:r>
              <a:rPr lang="el-GR" altLang="en-US" dirty="0" smtClean="0"/>
              <a:t>Καταρχήν παρουσιάζεται το </a:t>
            </a:r>
            <a:r>
              <a:rPr lang="el-GR" altLang="en-US" b="0" dirty="0" smtClean="0"/>
              <a:t>θεσμικό πλαίσιο </a:t>
            </a:r>
            <a:r>
              <a:rPr lang="el-GR" altLang="en-US" dirty="0" smtClean="0"/>
              <a:t>που θα βοηθήσει στην κατανόηση των βασικών εννοιών, των προϋποθέσεων και κριτηρίων υπαγωγής στο Καθεστώς Ενίσχυσης. </a:t>
            </a:r>
          </a:p>
          <a:p>
            <a:endParaRPr lang="el-GR" altLang="en-US" dirty="0" smtClean="0"/>
          </a:p>
        </p:txBody>
      </p:sp>
      <p:sp>
        <p:nvSpPr>
          <p:cNvPr id="12292" name="3 - Θέση αριθμού διαφάνειας"/>
          <p:cNvSpPr>
            <a:spLocks noGrp="1"/>
          </p:cNvSpPr>
          <p:nvPr>
            <p:ph type="sldNum" sz="quarter" idx="5"/>
          </p:nvPr>
        </p:nvSpPr>
        <p:spPr bwMode="auto">
          <a:noFill/>
          <a:ln>
            <a:miter lim="800000"/>
            <a:headEnd/>
            <a:tailEnd/>
          </a:ln>
        </p:spPr>
        <p:txBody>
          <a:bodyPr/>
          <a:lstStyle/>
          <a:p>
            <a:fld id="{DABE8B50-2C33-4BE1-80B0-6963FCF16A07}" type="slidenum">
              <a:rPr lang="el-GR" altLang="en-US"/>
              <a:pPr/>
              <a:t>3</a:t>
            </a:fld>
            <a:endParaRPr lang="el-G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fontScale="85000" lnSpcReduction="20000"/>
          </a:bodyPr>
          <a:lstStyle/>
          <a:p>
            <a:pPr>
              <a:defRPr/>
            </a:pPr>
            <a:r>
              <a:rPr lang="el-GR" altLang="en-US" sz="1100" dirty="0" smtClean="0"/>
              <a:t>Αναλυτικές</a:t>
            </a:r>
            <a:r>
              <a:rPr lang="el-GR" altLang="en-US" sz="1100" baseline="0" dirty="0" smtClean="0"/>
              <a:t> οδηγίες στα Σημεία Ελέγχου 3.22, 3.23, 3.24</a:t>
            </a:r>
            <a:endParaRPr lang="el-GR" sz="1100" dirty="0" smtClean="0"/>
          </a:p>
          <a:p>
            <a:pPr>
              <a:defRPr/>
            </a:pPr>
            <a:endParaRPr lang="el-GR" dirty="0"/>
          </a:p>
        </p:txBody>
      </p:sp>
      <p:sp>
        <p:nvSpPr>
          <p:cNvPr id="70660" name="3 - Θέση αριθμού διαφάνειας"/>
          <p:cNvSpPr>
            <a:spLocks noGrp="1"/>
          </p:cNvSpPr>
          <p:nvPr>
            <p:ph type="sldNum" sz="quarter" idx="5"/>
          </p:nvPr>
        </p:nvSpPr>
        <p:spPr bwMode="auto">
          <a:noFill/>
          <a:ln>
            <a:miter lim="800000"/>
            <a:headEnd/>
            <a:tailEnd/>
          </a:ln>
        </p:spPr>
        <p:txBody>
          <a:bodyPr/>
          <a:lstStyle/>
          <a:p>
            <a:fld id="{506A83B4-B420-4D58-8736-A4D66CDA0CC3}" type="slidenum">
              <a:rPr lang="el-GR" altLang="en-US"/>
              <a:pPr/>
              <a:t>34</a:t>
            </a:fld>
            <a:endParaRPr lang="el-G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altLang="en-US" dirty="0" smtClean="0"/>
              <a:t>Αναλυτικές</a:t>
            </a:r>
            <a:r>
              <a:rPr lang="el-GR" altLang="en-US" baseline="0" dirty="0" smtClean="0"/>
              <a:t> οδηγίες στα Σημεία Ελέγχου 3.25, 3.26, 3.27</a:t>
            </a:r>
            <a:endParaRPr lang="el-GR" dirty="0"/>
          </a:p>
        </p:txBody>
      </p:sp>
      <p:sp>
        <p:nvSpPr>
          <p:cNvPr id="4" name="3 - Θέση αριθμού διαφάνειας"/>
          <p:cNvSpPr>
            <a:spLocks noGrp="1"/>
          </p:cNvSpPr>
          <p:nvPr>
            <p:ph type="sldNum" sz="quarter" idx="10"/>
          </p:nvPr>
        </p:nvSpPr>
        <p:spPr/>
        <p:txBody>
          <a:bodyPr/>
          <a:lstStyle/>
          <a:p>
            <a:fld id="{8B1689EC-27A2-4F2A-A62B-3C02DD295A7C}" type="slidenum">
              <a:rPr lang="el-GR" altLang="en-US" smtClean="0"/>
              <a:pPr/>
              <a:t>35</a:t>
            </a:fld>
            <a:endParaRPr lang="el-G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lstStyle/>
          <a:p>
            <a:r>
              <a:rPr lang="el-GR" sz="1200" i="0" kern="1200" dirty="0" smtClean="0">
                <a:solidFill>
                  <a:schemeClr val="tx1"/>
                </a:solidFill>
                <a:latin typeface="+mn-lt"/>
                <a:ea typeface="+mn-ea"/>
                <a:cs typeface="+mn-cs"/>
              </a:rPr>
              <a:t>Προκειμένου να απαντηθούν οι ερωτήσεις ελέγχου νομιμότητας θα πρέπει να έχει ολοκληρωθεί ο έλεγχος </a:t>
            </a:r>
            <a:r>
              <a:rPr lang="el-GR" sz="1200" i="0" kern="1200" baseline="0" dirty="0" smtClean="0">
                <a:solidFill>
                  <a:schemeClr val="tx1"/>
                </a:solidFill>
                <a:latin typeface="+mn-lt"/>
                <a:ea typeface="+mn-ea"/>
                <a:cs typeface="+mn-cs"/>
              </a:rPr>
              <a:t> όλων των σημείων ελέγχου </a:t>
            </a:r>
            <a:r>
              <a:rPr lang="el-GR" sz="1200" i="0" kern="1200" dirty="0" smtClean="0">
                <a:solidFill>
                  <a:schemeClr val="tx1"/>
                </a:solidFill>
                <a:latin typeface="+mn-lt"/>
                <a:ea typeface="+mn-ea"/>
                <a:cs typeface="+mn-cs"/>
              </a:rPr>
              <a:t>και να έχουν </a:t>
            </a:r>
            <a:r>
              <a:rPr lang="el-GR" sz="1200" i="0" kern="1200" dirty="0" err="1" smtClean="0">
                <a:solidFill>
                  <a:schemeClr val="tx1"/>
                </a:solidFill>
                <a:latin typeface="+mn-lt"/>
                <a:ea typeface="+mn-ea"/>
                <a:cs typeface="+mn-cs"/>
              </a:rPr>
              <a:t>επικαιροποιηθεί</a:t>
            </a:r>
            <a:r>
              <a:rPr lang="el-GR" sz="1200" i="0" kern="1200" dirty="0" smtClean="0">
                <a:solidFill>
                  <a:schemeClr val="tx1"/>
                </a:solidFill>
                <a:latin typeface="+mn-lt"/>
                <a:ea typeface="+mn-ea"/>
                <a:cs typeface="+mn-cs"/>
              </a:rPr>
              <a:t> τα αντίστοιχα πεδία του ΠΣΚΕ</a:t>
            </a:r>
            <a:r>
              <a:rPr lang="el-GR" sz="1200" i="1" kern="1200" dirty="0" smtClean="0">
                <a:solidFill>
                  <a:schemeClr val="tx1"/>
                </a:solidFill>
                <a:latin typeface="+mn-lt"/>
                <a:ea typeface="+mn-ea"/>
                <a:cs typeface="+mn-cs"/>
              </a:rPr>
              <a:t>.</a:t>
            </a:r>
            <a:r>
              <a:rPr lang="el-GR" sz="1200" b="1" i="1" kern="1200" dirty="0" smtClean="0">
                <a:solidFill>
                  <a:schemeClr val="tx1"/>
                </a:solidFill>
                <a:latin typeface="+mn-lt"/>
                <a:ea typeface="+mn-ea"/>
                <a:cs typeface="+mn-cs"/>
              </a:rPr>
              <a:t> </a:t>
            </a:r>
            <a:endParaRPr lang="el-GR" sz="1200" kern="1200" dirty="0" smtClean="0">
              <a:solidFill>
                <a:schemeClr val="tx1"/>
              </a:solidFill>
              <a:latin typeface="+mn-lt"/>
              <a:ea typeface="+mn-ea"/>
              <a:cs typeface="+mn-cs"/>
            </a:endParaRPr>
          </a:p>
          <a:p>
            <a:pPr marL="0" marR="0" indent="0" algn="just" defTabSz="914400" rtl="0" eaLnBrk="0" fontAlgn="auto" latinLnBrk="0" hangingPunct="0">
              <a:lnSpc>
                <a:spcPct val="150000"/>
              </a:lnSpc>
              <a:spcBef>
                <a:spcPct val="30000"/>
              </a:spcBef>
              <a:spcAft>
                <a:spcPts val="0"/>
              </a:spcAft>
              <a:buClr>
                <a:schemeClr val="accent3"/>
              </a:buClr>
              <a:buSzTx/>
              <a:buFont typeface="+mj-lt"/>
              <a:buNone/>
              <a:tabLst/>
              <a:defRPr/>
            </a:pPr>
            <a:endParaRPr lang="el-GR" sz="1200" kern="1200" dirty="0" smtClean="0">
              <a:solidFill>
                <a:schemeClr val="tx1"/>
              </a:solidFill>
              <a:latin typeface="+mn-lt"/>
              <a:ea typeface="+mn-ea"/>
              <a:cs typeface="+mn-cs"/>
            </a:endParaRPr>
          </a:p>
          <a:p>
            <a:pPr marL="0" marR="0" indent="0" algn="just" defTabSz="914400" rtl="0" eaLnBrk="0" fontAlgn="auto" latinLnBrk="0" hangingPunct="0">
              <a:lnSpc>
                <a:spcPct val="150000"/>
              </a:lnSpc>
              <a:spcBef>
                <a:spcPct val="30000"/>
              </a:spcBef>
              <a:spcAft>
                <a:spcPts val="0"/>
              </a:spcAft>
              <a:buClr>
                <a:schemeClr val="accent3"/>
              </a:buClr>
              <a:buSzTx/>
              <a:buFont typeface="+mj-lt"/>
              <a:buNone/>
              <a:tabLst/>
              <a:defRPr/>
            </a:pPr>
            <a:r>
              <a:rPr lang="el-GR" sz="1200" kern="1200" dirty="0" smtClean="0">
                <a:solidFill>
                  <a:schemeClr val="tx1"/>
                </a:solidFill>
                <a:latin typeface="+mn-lt"/>
                <a:ea typeface="+mn-ea"/>
                <a:cs typeface="+mn-cs"/>
              </a:rPr>
              <a:t>Οι ερωτήσεις ελέγχου νομιμότητας αναφέρονται αναλυτικά στο Κεφάλαιο 4. </a:t>
            </a:r>
          </a:p>
          <a:p>
            <a:pPr algn="just" fontAlgn="auto">
              <a:lnSpc>
                <a:spcPct val="150000"/>
              </a:lnSpc>
              <a:spcAft>
                <a:spcPts val="0"/>
              </a:spcAft>
              <a:buClr>
                <a:schemeClr val="accent3"/>
              </a:buClr>
              <a:buFont typeface="+mj-lt"/>
              <a:buNone/>
              <a:defRPr/>
            </a:pPr>
            <a:endParaRPr lang="el-GR" dirty="0" smtClean="0">
              <a:latin typeface="Verdana" pitchFamily="34" charset="0"/>
            </a:endParaRPr>
          </a:p>
          <a:p>
            <a:pPr algn="just" fontAlgn="auto">
              <a:lnSpc>
                <a:spcPct val="150000"/>
              </a:lnSpc>
              <a:spcAft>
                <a:spcPts val="0"/>
              </a:spcAft>
              <a:buClr>
                <a:schemeClr val="accent3"/>
              </a:buClr>
              <a:buFont typeface="+mj-lt"/>
              <a:buNone/>
              <a:defRPr/>
            </a:pPr>
            <a:r>
              <a:rPr lang="el-GR" dirty="0" smtClean="0">
                <a:latin typeface="Verdana" pitchFamily="34" charset="0"/>
              </a:rPr>
              <a:t>Σε κάθε σημείο ελέγχου νομιμότητας αναφέρεται η αντίστοιχη ερώτηση νομιμότητας που απαντιέται μετά τον έλεγχο. </a:t>
            </a:r>
          </a:p>
          <a:p>
            <a:pPr marL="514350" indent="-514350" algn="just" fontAlgn="auto">
              <a:lnSpc>
                <a:spcPct val="150000"/>
              </a:lnSpc>
              <a:spcAft>
                <a:spcPts val="0"/>
              </a:spcAft>
              <a:buClr>
                <a:schemeClr val="accent3"/>
              </a:buClr>
              <a:buFont typeface="+mj-lt"/>
              <a:buAutoNum type="arabicPeriod"/>
              <a:defRPr/>
            </a:pPr>
            <a:r>
              <a:rPr lang="el-GR" dirty="0" smtClean="0">
                <a:latin typeface="Verdana" pitchFamily="34" charset="0"/>
              </a:rPr>
              <a:t>Στοιχεία υποχρεωτικών αρχείων Αίτησης Υπαγωγής</a:t>
            </a:r>
          </a:p>
          <a:p>
            <a:pPr marL="514350" indent="-514350" algn="just" fontAlgn="auto">
              <a:lnSpc>
                <a:spcPct val="150000"/>
              </a:lnSpc>
              <a:spcAft>
                <a:spcPts val="0"/>
              </a:spcAft>
              <a:buClr>
                <a:schemeClr val="accent3"/>
              </a:buClr>
              <a:buFont typeface="+mj-lt"/>
              <a:buAutoNum type="arabicPeriod"/>
              <a:defRPr/>
            </a:pPr>
            <a:r>
              <a:rPr lang="el-GR" dirty="0" smtClean="0">
                <a:latin typeface="Verdana" pitchFamily="34" charset="0"/>
              </a:rPr>
              <a:t>Στοιχεία Φορέα Επενδυτικού σχεδίου</a:t>
            </a:r>
          </a:p>
          <a:p>
            <a:pPr marL="514350" indent="-514350" algn="just" fontAlgn="auto">
              <a:lnSpc>
                <a:spcPct val="150000"/>
              </a:lnSpc>
              <a:spcAft>
                <a:spcPts val="0"/>
              </a:spcAft>
              <a:buClr>
                <a:schemeClr val="accent3"/>
              </a:buClr>
              <a:buFont typeface="+mj-lt"/>
              <a:buAutoNum type="arabicPeriod"/>
              <a:defRPr/>
            </a:pPr>
            <a:r>
              <a:rPr lang="el-GR" dirty="0" smtClean="0">
                <a:latin typeface="Verdana" pitchFamily="34" charset="0"/>
              </a:rPr>
              <a:t>Στοιχεία Επενδυτικού σχεδίου</a:t>
            </a:r>
          </a:p>
          <a:p>
            <a:pPr marL="514350" indent="-514350" algn="just" fontAlgn="auto">
              <a:lnSpc>
                <a:spcPct val="150000"/>
              </a:lnSpc>
              <a:spcAft>
                <a:spcPts val="0"/>
              </a:spcAft>
              <a:buClr>
                <a:schemeClr val="accent3"/>
              </a:buClr>
              <a:buFont typeface="+mj-lt"/>
              <a:buAutoNum type="arabicPeriod"/>
              <a:defRPr/>
            </a:pPr>
            <a:r>
              <a:rPr lang="el-GR" dirty="0" smtClean="0">
                <a:latin typeface="Verdana" pitchFamily="34" charset="0"/>
              </a:rPr>
              <a:t>Λοιποί περιορισμοί χορήγησης ενισχύσεων</a:t>
            </a:r>
          </a:p>
          <a:p>
            <a:pPr marL="514350" indent="-514350" algn="just" fontAlgn="auto">
              <a:lnSpc>
                <a:spcPct val="150000"/>
              </a:lnSpc>
              <a:spcAft>
                <a:spcPts val="0"/>
              </a:spcAft>
              <a:buClr>
                <a:schemeClr val="accent3"/>
              </a:buClr>
              <a:buFont typeface="+mj-lt"/>
              <a:buAutoNum type="arabicPeriod"/>
              <a:defRPr/>
            </a:pPr>
            <a:r>
              <a:rPr lang="el-GR" dirty="0" smtClean="0">
                <a:latin typeface="Verdana" pitchFamily="34" charset="0"/>
              </a:rPr>
              <a:t>Στοιχεία Υπεύθυνης Δήλωσης</a:t>
            </a:r>
          </a:p>
          <a:p>
            <a:pPr marL="514350" indent="-514350" algn="just" fontAlgn="auto">
              <a:lnSpc>
                <a:spcPct val="150000"/>
              </a:lnSpc>
              <a:spcAft>
                <a:spcPts val="0"/>
              </a:spcAft>
              <a:buClr>
                <a:schemeClr val="accent3"/>
              </a:buClr>
              <a:buFont typeface="+mj-lt"/>
              <a:buAutoNum type="arabicPeriod"/>
              <a:defRPr/>
            </a:pPr>
            <a:r>
              <a:rPr lang="el-GR" dirty="0" smtClean="0">
                <a:latin typeface="Verdana" pitchFamily="34" charset="0"/>
              </a:rPr>
              <a:t>Τήρηση όρων και προϋποθέσεων επενδυτικών σχεδίων πρωτογενούς γεωργικής παραγωγής (ΚΥΑ 108612/17-10-2016 ΦΕΚ 3410 Β’)</a:t>
            </a:r>
          </a:p>
          <a:p>
            <a:pPr marL="514350" indent="-514350" algn="just" fontAlgn="auto">
              <a:lnSpc>
                <a:spcPct val="150000"/>
              </a:lnSpc>
              <a:spcAft>
                <a:spcPts val="0"/>
              </a:spcAft>
              <a:buClr>
                <a:schemeClr val="accent3"/>
              </a:buClr>
              <a:buFont typeface="+mj-lt"/>
              <a:buAutoNum type="arabicPeriod"/>
              <a:defRPr/>
            </a:pPr>
            <a:r>
              <a:rPr lang="el-GR" dirty="0" smtClean="0">
                <a:latin typeface="Verdana" pitchFamily="34" charset="0"/>
              </a:rPr>
              <a:t>Δυνατότητα Χρηματοδότησης Κόστους Επενδυτικού Σχεδίου</a:t>
            </a:r>
          </a:p>
          <a:p>
            <a:pPr marL="514350" indent="-514350" algn="just" fontAlgn="auto">
              <a:lnSpc>
                <a:spcPct val="150000"/>
              </a:lnSpc>
              <a:spcAft>
                <a:spcPts val="0"/>
              </a:spcAft>
              <a:buClr>
                <a:schemeClr val="accent3"/>
              </a:buClr>
              <a:buFont typeface="+mj-lt"/>
              <a:buAutoNum type="arabicPeriod"/>
              <a:defRPr/>
            </a:pPr>
            <a:r>
              <a:rPr lang="el-GR" dirty="0" smtClean="0">
                <a:latin typeface="Verdana" pitchFamily="34" charset="0"/>
              </a:rPr>
              <a:t>Τελική Κρίση πλήρωσης όρων και προϋποθέσεων Νομιμότητας </a:t>
            </a:r>
          </a:p>
          <a:p>
            <a:pPr>
              <a:defRPr/>
            </a:pPr>
            <a:endParaRPr lang="el-GR" dirty="0" smtClean="0"/>
          </a:p>
          <a:p>
            <a:pPr>
              <a:defRPr/>
            </a:pPr>
            <a:endParaRPr lang="el-GR" dirty="0"/>
          </a:p>
        </p:txBody>
      </p:sp>
      <p:sp>
        <p:nvSpPr>
          <p:cNvPr id="73732" name="3 - Θέση αριθμού διαφάνειας"/>
          <p:cNvSpPr>
            <a:spLocks noGrp="1"/>
          </p:cNvSpPr>
          <p:nvPr>
            <p:ph type="sldNum" sz="quarter" idx="5"/>
          </p:nvPr>
        </p:nvSpPr>
        <p:spPr bwMode="auto">
          <a:noFill/>
          <a:ln>
            <a:miter lim="800000"/>
            <a:headEnd/>
            <a:tailEnd/>
          </a:ln>
        </p:spPr>
        <p:txBody>
          <a:bodyPr/>
          <a:lstStyle/>
          <a:p>
            <a:fld id="{9C52F532-BDFB-4F4B-B3A0-DFFFD953CF33}" type="slidenum">
              <a:rPr lang="el-GR" altLang="en-US"/>
              <a:pPr/>
              <a:t>36</a:t>
            </a:fld>
            <a:endParaRPr lang="el-G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Τα στοιχεία τεκμηρίωσης με τις σχετικές οδηγίες συμπλήρωσης αυτών αναφέρονται αναλυτικά στο Κεφάλαιο 7.</a:t>
            </a:r>
          </a:p>
          <a:p>
            <a:endParaRPr lang="el-GR" dirty="0" smtClean="0"/>
          </a:p>
          <a:p>
            <a:r>
              <a:rPr lang="el-GR" dirty="0" smtClean="0"/>
              <a:t> Ο</a:t>
            </a:r>
            <a:r>
              <a:rPr lang="el-GR" baseline="0" dirty="0" smtClean="0"/>
              <a:t> αξιολογητής καλείται να παρουσιάσει συνοπτικά στοιχεία του επενδυτικού σχεδίου και αναλυτική τεκμηρίωση για κρίσιμα στοιχεία της αξιολόγησης. </a:t>
            </a:r>
          </a:p>
          <a:p>
            <a:endParaRPr lang="el-GR" baseline="0" dirty="0" smtClean="0"/>
          </a:p>
          <a:p>
            <a:r>
              <a:rPr lang="el-GR" baseline="0" dirty="0" smtClean="0"/>
              <a:t>Είναι σημαντικό η τεκμηρίωση να είναι πλήρης – εφόσον δεν επαρκεί ο διαθέσιμος χώρος στο ΠΣΚΕ ή αν ο αξιολογητής θέλει να χρησιμοποιήσει πίνακες ή μορφοποιημένο κείμενο για την παρουσίαση της τεκμηρίωσής του, μπορεί να χρησιμοποιήσει αρχείο </a:t>
            </a:r>
            <a:r>
              <a:rPr lang="en-US" baseline="0" dirty="0" smtClean="0"/>
              <a:t>word </a:t>
            </a:r>
            <a:r>
              <a:rPr lang="el-GR" baseline="0" dirty="0" smtClean="0"/>
              <a:t>το οποίο θα επισυνάψει στο </a:t>
            </a:r>
            <a:r>
              <a:rPr lang="en-US" baseline="0" dirty="0" smtClean="0"/>
              <a:t>BHMA VI </a:t>
            </a:r>
            <a:r>
              <a:rPr lang="el-GR" baseline="0" dirty="0" smtClean="0"/>
              <a:t>του ΠΣΚΕ</a:t>
            </a:r>
          </a:p>
        </p:txBody>
      </p:sp>
      <p:sp>
        <p:nvSpPr>
          <p:cNvPr id="4" name="3 - Θέση αριθμού διαφάνειας"/>
          <p:cNvSpPr>
            <a:spLocks noGrp="1"/>
          </p:cNvSpPr>
          <p:nvPr>
            <p:ph type="sldNum" sz="quarter" idx="10"/>
          </p:nvPr>
        </p:nvSpPr>
        <p:spPr/>
        <p:txBody>
          <a:bodyPr/>
          <a:lstStyle/>
          <a:p>
            <a:fld id="{8B1689EC-27A2-4F2A-A62B-3C02DD295A7C}" type="slidenum">
              <a:rPr lang="el-GR" altLang="en-US" smtClean="0"/>
              <a:pPr/>
              <a:t>37</a:t>
            </a:fld>
            <a:endParaRPr lang="el-G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768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n-US" dirty="0" smtClean="0"/>
          </a:p>
        </p:txBody>
      </p:sp>
      <p:sp>
        <p:nvSpPr>
          <p:cNvPr id="76804" name="3 - Θέση αριθμού διαφάνειας"/>
          <p:cNvSpPr>
            <a:spLocks noGrp="1"/>
          </p:cNvSpPr>
          <p:nvPr>
            <p:ph type="sldNum" sz="quarter" idx="5"/>
          </p:nvPr>
        </p:nvSpPr>
        <p:spPr bwMode="auto">
          <a:noFill/>
          <a:ln>
            <a:miter lim="800000"/>
            <a:headEnd/>
            <a:tailEnd/>
          </a:ln>
        </p:spPr>
        <p:txBody>
          <a:bodyPr/>
          <a:lstStyle/>
          <a:p>
            <a:fld id="{73B1B58D-43A0-43A0-A78F-1DE9830FE5A9}" type="slidenum">
              <a:rPr lang="el-GR" altLang="en-US"/>
              <a:pPr/>
              <a:t>38</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339"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Ο </a:t>
            </a:r>
            <a:r>
              <a:rPr lang="el-GR" altLang="en-US" dirty="0" err="1" smtClean="0"/>
              <a:t>ιστότοπος</a:t>
            </a:r>
            <a:r>
              <a:rPr lang="el-GR" altLang="en-US" dirty="0" smtClean="0"/>
              <a:t> στον οποίο είναι αναρτημένη όλη η Νομοθεσία σχετικά με το Ν.4399/16. </a:t>
            </a:r>
            <a:endParaRPr lang="en-US" altLang="en-US" dirty="0" smtClean="0"/>
          </a:p>
          <a:p>
            <a:endParaRPr lang="en-US" altLang="en-US" dirty="0" smtClean="0"/>
          </a:p>
          <a:p>
            <a:r>
              <a:rPr lang="en-US" altLang="en-US" dirty="0" smtClean="0"/>
              <a:t>https://www.ependyseis.gr/anaptyxiakos/nomothesia.htm</a:t>
            </a:r>
            <a:endParaRPr lang="el-GR" altLang="en-US" dirty="0" smtClean="0"/>
          </a:p>
        </p:txBody>
      </p:sp>
      <p:sp>
        <p:nvSpPr>
          <p:cNvPr id="14340" name="3 - Θέση αριθμού διαφάνειας"/>
          <p:cNvSpPr>
            <a:spLocks noGrp="1"/>
          </p:cNvSpPr>
          <p:nvPr>
            <p:ph type="sldNum" sz="quarter" idx="5"/>
          </p:nvPr>
        </p:nvSpPr>
        <p:spPr bwMode="auto">
          <a:noFill/>
          <a:ln>
            <a:miter lim="800000"/>
            <a:headEnd/>
            <a:tailEnd/>
          </a:ln>
        </p:spPr>
        <p:txBody>
          <a:bodyPr/>
          <a:lstStyle/>
          <a:p>
            <a:fld id="{21E93EF4-B03C-40DF-9330-B200FE41C6ED}" type="slidenum">
              <a:rPr lang="el-GR" altLang="en-US"/>
              <a:pPr/>
              <a:t>4</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638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Ο </a:t>
            </a:r>
            <a:r>
              <a:rPr lang="el-GR" altLang="en-US" dirty="0" err="1" smtClean="0"/>
              <a:t>ιστότοπος</a:t>
            </a:r>
            <a:r>
              <a:rPr lang="el-GR" altLang="en-US" dirty="0" smtClean="0"/>
              <a:t> στον οποίο είναι αναρτημένο όλο το υποστηρικτικό υλικό σχετικά με τα Καθεστώτα Ενισχύσεων του Ν.4399/16. </a:t>
            </a:r>
            <a:endParaRPr lang="en-US" altLang="en-US" dirty="0" smtClean="0"/>
          </a:p>
          <a:p>
            <a:endParaRPr lang="en-US" altLang="en-US" dirty="0" smtClean="0"/>
          </a:p>
          <a:p>
            <a:r>
              <a:rPr lang="en-US" altLang="en-US" dirty="0" smtClean="0"/>
              <a:t>https://www.ependyseis.gr/anaptyxiakos/yy.htm</a:t>
            </a:r>
            <a:endParaRPr lang="el-GR" altLang="en-US" dirty="0" smtClean="0"/>
          </a:p>
          <a:p>
            <a:endParaRPr lang="el-GR" altLang="en-US" dirty="0" smtClean="0"/>
          </a:p>
          <a:p>
            <a:r>
              <a:rPr lang="el-GR" altLang="en-US" dirty="0" smtClean="0"/>
              <a:t>Οι διατάξεις του ΓΑΚ και του αναπτυξιακού νόμου, έχουν ενσωματωθεί στις προκηρύξεις των καθεστώτων </a:t>
            </a:r>
          </a:p>
          <a:p>
            <a:endParaRPr lang="el-GR" altLang="en-US" dirty="0" smtClean="0"/>
          </a:p>
          <a:p>
            <a:r>
              <a:rPr lang="el-GR" altLang="en-US" dirty="0" smtClean="0"/>
              <a:t>Για τη διενέργεια της αξιολόγησης απαιτείται η προκήρυξη του καθεστώτος παράλληλα με τον Οδηγό Αξιολόγησης καθώς και οι ΚΥΑ ειδικών κατηγοριών σχεδίων </a:t>
            </a:r>
          </a:p>
          <a:p>
            <a:endParaRPr lang="el-GR" altLang="en-US" dirty="0" smtClean="0"/>
          </a:p>
        </p:txBody>
      </p:sp>
      <p:sp>
        <p:nvSpPr>
          <p:cNvPr id="16388" name="3 - Θέση αριθμού διαφάνειας"/>
          <p:cNvSpPr>
            <a:spLocks noGrp="1"/>
          </p:cNvSpPr>
          <p:nvPr>
            <p:ph type="sldNum" sz="quarter" idx="5"/>
          </p:nvPr>
        </p:nvSpPr>
        <p:spPr bwMode="auto">
          <a:noFill/>
          <a:ln>
            <a:miter lim="800000"/>
            <a:headEnd/>
            <a:tailEnd/>
          </a:ln>
        </p:spPr>
        <p:txBody>
          <a:bodyPr/>
          <a:lstStyle/>
          <a:p>
            <a:fld id="{5E32EBDA-CEEB-4CDB-97C9-286582E9CE21}" type="slidenum">
              <a:rPr lang="el-GR" altLang="en-US"/>
              <a:pPr/>
              <a:t>5</a:t>
            </a:fld>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8435"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ltLang="en-US" smtClean="0"/>
          </a:p>
        </p:txBody>
      </p:sp>
      <p:sp>
        <p:nvSpPr>
          <p:cNvPr id="18436" name="3 - Θέση αριθμού διαφάνειας"/>
          <p:cNvSpPr>
            <a:spLocks noGrp="1"/>
          </p:cNvSpPr>
          <p:nvPr>
            <p:ph type="sldNum" sz="quarter" idx="5"/>
          </p:nvPr>
        </p:nvSpPr>
        <p:spPr bwMode="auto">
          <a:noFill/>
          <a:ln>
            <a:miter lim="800000"/>
            <a:headEnd/>
            <a:tailEnd/>
          </a:ln>
        </p:spPr>
        <p:txBody>
          <a:bodyPr/>
          <a:lstStyle/>
          <a:p>
            <a:fld id="{C9BDAE64-4BA9-4CFA-B346-52D8F75BCB8C}" type="slidenum">
              <a:rPr lang="el-GR" altLang="en-US"/>
              <a:pPr/>
              <a:t>6</a:t>
            </a:fld>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0483"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Αυτά που θα πρέπει ο αξιολογητής </a:t>
            </a:r>
            <a:r>
              <a:rPr lang="el-GR" altLang="en-US" b="1" dirty="0" smtClean="0"/>
              <a:t>να συμβουλεύεται διαρκώς και να έχει δίπλα του κατά την αξιολόγηση</a:t>
            </a:r>
            <a:r>
              <a:rPr lang="el-GR" altLang="en-US" dirty="0" smtClean="0"/>
              <a:t>,  είναι</a:t>
            </a:r>
            <a:r>
              <a:rPr lang="el-GR" altLang="en-US" baseline="0" dirty="0" smtClean="0"/>
              <a:t> τα ακόλουθα </a:t>
            </a:r>
            <a:endParaRPr lang="el-GR" altLang="en-US" dirty="0" smtClean="0"/>
          </a:p>
          <a:p>
            <a:endParaRPr lang="en-US" altLang="en-US" dirty="0" smtClean="0"/>
          </a:p>
          <a:p>
            <a:pPr marL="514350" indent="-514350">
              <a:buFont typeface="+mj-lt"/>
              <a:buAutoNum type="arabicPeriod"/>
              <a:defRPr/>
            </a:pPr>
            <a:r>
              <a:rPr lang="el-GR" sz="1200" kern="1200" dirty="0" smtClean="0">
                <a:solidFill>
                  <a:schemeClr val="accent2">
                    <a:lumMod val="50000"/>
                  </a:schemeClr>
                </a:solidFill>
                <a:latin typeface="+mn-lt"/>
                <a:ea typeface="+mn-ea"/>
                <a:cs typeface="+mn-cs"/>
              </a:rPr>
              <a:t>Προκήρυξη του καθεστώτος (Υπουργική Απόφαση)</a:t>
            </a:r>
          </a:p>
          <a:p>
            <a:pPr marL="514350" indent="-514350">
              <a:buFont typeface="+mj-lt"/>
              <a:buAutoNum type="arabicPeriod"/>
              <a:defRPr/>
            </a:pPr>
            <a:r>
              <a:rPr lang="el-GR" sz="1200" kern="1200" dirty="0" smtClean="0">
                <a:solidFill>
                  <a:schemeClr val="accent2">
                    <a:lumMod val="50000"/>
                  </a:schemeClr>
                </a:solidFill>
                <a:latin typeface="+mn-lt"/>
                <a:ea typeface="+mn-ea"/>
                <a:cs typeface="+mn-cs"/>
              </a:rPr>
              <a:t>Κοινές Υπουργικές Αποφάσεις (ΚΥΑ) πρόσθετων όρων και προδιαγραφών για σχέδια ειδικών κατηγοριών</a:t>
            </a:r>
          </a:p>
          <a:p>
            <a:pPr lvl="3">
              <a:buFont typeface="Courier New" pitchFamily="49" charset="0"/>
              <a:buChar char="o"/>
              <a:defRPr/>
            </a:pPr>
            <a:r>
              <a:rPr lang="el-GR" sz="1200" kern="1200" dirty="0" smtClean="0">
                <a:solidFill>
                  <a:schemeClr val="accent2">
                    <a:lumMod val="50000"/>
                  </a:schemeClr>
                </a:solidFill>
                <a:latin typeface="+mn-lt"/>
                <a:ea typeface="+mn-ea"/>
                <a:cs typeface="+mn-cs"/>
              </a:rPr>
              <a:t> εκσυγχρονισμού ξενοδοχείων</a:t>
            </a:r>
          </a:p>
          <a:p>
            <a:pPr lvl="3">
              <a:buFont typeface="Courier New" pitchFamily="49" charset="0"/>
              <a:buChar char="o"/>
              <a:defRPr/>
            </a:pPr>
            <a:r>
              <a:rPr lang="el-GR" sz="1200" kern="1200" dirty="0" smtClean="0">
                <a:solidFill>
                  <a:schemeClr val="accent2">
                    <a:lumMod val="50000"/>
                  </a:schemeClr>
                </a:solidFill>
                <a:latin typeface="+mn-lt"/>
                <a:ea typeface="+mn-ea"/>
                <a:cs typeface="+mn-cs"/>
              </a:rPr>
              <a:t> πρωτογενούς γεωργικής παραγωγής</a:t>
            </a:r>
          </a:p>
          <a:p>
            <a:pPr lvl="3">
              <a:buFont typeface="Courier New" pitchFamily="49" charset="0"/>
              <a:buChar char="o"/>
              <a:defRPr/>
            </a:pPr>
            <a:r>
              <a:rPr lang="el-GR" sz="1200" kern="1200" dirty="0" smtClean="0">
                <a:solidFill>
                  <a:schemeClr val="accent2">
                    <a:lumMod val="50000"/>
                  </a:schemeClr>
                </a:solidFill>
                <a:latin typeface="+mn-lt"/>
                <a:ea typeface="+mn-ea"/>
                <a:cs typeface="+mn-cs"/>
              </a:rPr>
              <a:t>μεταποίησης γεωργικών προϊόντων</a:t>
            </a:r>
          </a:p>
          <a:p>
            <a:pPr marL="514350" indent="-514350">
              <a:buFont typeface="+mj-lt"/>
              <a:buAutoNum type="arabicPeriod"/>
              <a:defRPr/>
            </a:pPr>
            <a:r>
              <a:rPr lang="el-GR" sz="1200" kern="1200" dirty="0" smtClean="0">
                <a:solidFill>
                  <a:schemeClr val="accent2">
                    <a:lumMod val="50000"/>
                  </a:schemeClr>
                </a:solidFill>
                <a:latin typeface="+mn-lt"/>
                <a:ea typeface="+mn-ea"/>
                <a:cs typeface="+mn-cs"/>
              </a:rPr>
              <a:t>ΠΣΚΕ (Πληροφοριακό Σύστημα Κρατικών Ενισχύσεων)</a:t>
            </a:r>
          </a:p>
          <a:p>
            <a:pPr marL="514350" indent="-514350">
              <a:buFont typeface="+mj-lt"/>
              <a:buAutoNum type="arabicPeriod"/>
              <a:defRPr/>
            </a:pPr>
            <a:r>
              <a:rPr lang="el-GR" sz="1200" kern="1200" dirty="0" smtClean="0">
                <a:solidFill>
                  <a:schemeClr val="accent2">
                    <a:lumMod val="50000"/>
                  </a:schemeClr>
                </a:solidFill>
                <a:latin typeface="+mn-lt"/>
                <a:ea typeface="+mn-ea"/>
                <a:cs typeface="+mn-cs"/>
              </a:rPr>
              <a:t>Οδηγός Αξιολόγησης (καθεστώτος)</a:t>
            </a:r>
          </a:p>
          <a:p>
            <a:endParaRPr lang="el-GR" altLang="en-US" dirty="0" smtClean="0"/>
          </a:p>
        </p:txBody>
      </p:sp>
      <p:sp>
        <p:nvSpPr>
          <p:cNvPr id="20484" name="3 - Θέση αριθμού διαφάνειας"/>
          <p:cNvSpPr>
            <a:spLocks noGrp="1"/>
          </p:cNvSpPr>
          <p:nvPr>
            <p:ph type="sldNum" sz="quarter" idx="5"/>
          </p:nvPr>
        </p:nvSpPr>
        <p:spPr bwMode="auto">
          <a:noFill/>
          <a:ln>
            <a:miter lim="800000"/>
            <a:headEnd/>
            <a:tailEnd/>
          </a:ln>
        </p:spPr>
        <p:txBody>
          <a:bodyPr/>
          <a:lstStyle/>
          <a:p>
            <a:fld id="{36171884-0958-406B-8920-1A18376F78A5}" type="slidenum">
              <a:rPr lang="el-GR" altLang="en-US"/>
              <a:pPr/>
              <a:t>7</a:t>
            </a:fld>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2531"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altLang="en-US" dirty="0" smtClean="0"/>
              <a:t>Προκήρυξη : ενσωματώνονται όλες οι διατάξεις του νόμου που διέπουν την προκήρυξη, είτε όπως ακριβώς αναφέρονται στο νόμο, είτε όπως  εξειδικεύονται για τη συγκεκριμένη προκήρυξη (η αρίθμηση των άρθρων, των παραγράφων εντός των άρθρων κλπ. ) ακολουθεί το νόμο – επομένως κατά την αξιολόγηση δεν χρειάζεται ο αξιολογητής  να έχει πριν διαβάσει ή να ανατρέχει στο νόμο</a:t>
            </a:r>
          </a:p>
          <a:p>
            <a:endParaRPr lang="el-GR" altLang="en-US" dirty="0" smtClean="0"/>
          </a:p>
          <a:p>
            <a:r>
              <a:rPr lang="el-GR" altLang="en-US" dirty="0" smtClean="0"/>
              <a:t>Οι προκηρύξεις δεν ενσωματώνουν ειδικές προδιαγραφές για κάποια είδη επενδυτικών σχεδίων, οι οποίες ορίζονται και συναποφασίζονται και με άλλα υπουργεία, επομένως απαιτείται ο αξιολογητής να ανατρέχει και στη σχετική κάθε φορά Κοινή Υπουργική Απόφαση για σχέδια που αφορούν σε: </a:t>
            </a:r>
          </a:p>
          <a:p>
            <a:pPr lvl="2">
              <a:buFont typeface="Courier New" pitchFamily="49" charset="0"/>
              <a:buChar char="o"/>
              <a:defRPr/>
            </a:pPr>
            <a:r>
              <a:rPr lang="el-GR" sz="2400" kern="1200" dirty="0" smtClean="0">
                <a:solidFill>
                  <a:schemeClr val="accent2">
                    <a:lumMod val="50000"/>
                  </a:schemeClr>
                </a:solidFill>
                <a:latin typeface="+mn-lt"/>
                <a:ea typeface="+mn-ea"/>
                <a:cs typeface="+mn-cs"/>
              </a:rPr>
              <a:t> εκσυγχρονισμό ξενοδοχείων</a:t>
            </a:r>
          </a:p>
          <a:p>
            <a:pPr lvl="2">
              <a:buFont typeface="Courier New" pitchFamily="49" charset="0"/>
              <a:buChar char="o"/>
              <a:defRPr/>
            </a:pPr>
            <a:r>
              <a:rPr lang="el-GR" sz="2400" kern="1200" dirty="0" smtClean="0">
                <a:solidFill>
                  <a:schemeClr val="accent2">
                    <a:lumMod val="50000"/>
                  </a:schemeClr>
                </a:solidFill>
                <a:latin typeface="+mn-lt"/>
                <a:ea typeface="+mn-ea"/>
                <a:cs typeface="+mn-cs"/>
              </a:rPr>
              <a:t> πρωτογενή γεωργική παραγωγή</a:t>
            </a:r>
          </a:p>
          <a:p>
            <a:pPr lvl="2">
              <a:buFont typeface="Courier New" pitchFamily="49" charset="0"/>
              <a:buChar char="o"/>
              <a:defRPr/>
            </a:pPr>
            <a:r>
              <a:rPr lang="el-GR" sz="2400" kern="1200" dirty="0" smtClean="0">
                <a:solidFill>
                  <a:schemeClr val="accent2">
                    <a:lumMod val="50000"/>
                  </a:schemeClr>
                </a:solidFill>
                <a:latin typeface="+mn-lt"/>
                <a:ea typeface="+mn-ea"/>
                <a:cs typeface="+mn-cs"/>
              </a:rPr>
              <a:t>μεταποίηση γεωργικών προϊόντων</a:t>
            </a:r>
          </a:p>
          <a:p>
            <a:endParaRPr lang="el-GR" altLang="en-US" dirty="0" smtClean="0"/>
          </a:p>
          <a:p>
            <a:endParaRPr lang="el-GR" altLang="en-US" dirty="0" smtClean="0"/>
          </a:p>
        </p:txBody>
      </p:sp>
      <p:sp>
        <p:nvSpPr>
          <p:cNvPr id="22532" name="3 - Θέση αριθμού διαφάνειας"/>
          <p:cNvSpPr>
            <a:spLocks noGrp="1"/>
          </p:cNvSpPr>
          <p:nvPr>
            <p:ph type="sldNum" sz="quarter" idx="5"/>
          </p:nvPr>
        </p:nvSpPr>
        <p:spPr bwMode="auto">
          <a:noFill/>
          <a:ln>
            <a:miter lim="800000"/>
            <a:headEnd/>
            <a:tailEnd/>
          </a:ln>
        </p:spPr>
        <p:txBody>
          <a:bodyPr/>
          <a:lstStyle/>
          <a:p>
            <a:fld id="{534C7F41-5D2B-4C26-83E6-B1C30B568CF1}" type="slidenum">
              <a:rPr lang="el-GR" altLang="en-US"/>
              <a:pPr/>
              <a:t>8</a:t>
            </a:fld>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3251" name="2 - Θέση σημειώσεων"/>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l-GR" altLang="en-US" dirty="0" smtClean="0"/>
              <a:t>ΠΣΚΕ: περιέχει ελέγχους ορθότητας  και αυτοματισμούς βάσει των διατάξεων του θεσμικού πλαισίου</a:t>
            </a:r>
          </a:p>
          <a:p>
            <a:pPr>
              <a:defRPr/>
            </a:pPr>
            <a:r>
              <a:rPr lang="el-GR" altLang="en-US" dirty="0" smtClean="0"/>
              <a:t> π.χ., ένας πολύ απλός έλεγχος: στο καθεστώς των Νέων Ανεξάρτητων ΜΜΕ, δεν είναι δυνατό κάποιος να συμπληρώσει στο αντίστοιχο πεδίο μεγέθους επιχείρησης, «Μεγάλη» διότι ως μεγάλη, η επιχείρηση δεν είναι επιλέξιμη για το συγκεκριμένο καθεστώς</a:t>
            </a:r>
          </a:p>
          <a:p>
            <a:pPr>
              <a:defRPr/>
            </a:pPr>
            <a:endParaRPr lang="el-GR" altLang="en-US" dirty="0" smtClean="0"/>
          </a:p>
          <a:p>
            <a:pPr>
              <a:defRPr/>
            </a:pPr>
            <a:r>
              <a:rPr lang="el-GR" altLang="en-US" dirty="0" smtClean="0"/>
              <a:t>Ένας σύνθετος έλεγχος – αυτοματισμός είναι π.χ.  ο προσδιορισμός του ποσοστού και του ποσού ενίσχυσης, που ορίζεται με βάση</a:t>
            </a:r>
          </a:p>
          <a:p>
            <a:pPr>
              <a:defRPr/>
            </a:pPr>
            <a:r>
              <a:rPr lang="el-GR" altLang="en-US" dirty="0" smtClean="0"/>
              <a:t> το μέγεθος της επιχείρησης, </a:t>
            </a:r>
          </a:p>
          <a:p>
            <a:pPr>
              <a:defRPr/>
            </a:pPr>
            <a:r>
              <a:rPr lang="el-GR" altLang="en-US" dirty="0" smtClean="0"/>
              <a:t>τον τόπο υλοποίησης του επενδυτικού σχεδίου, </a:t>
            </a:r>
          </a:p>
          <a:p>
            <a:pPr>
              <a:defRPr/>
            </a:pPr>
            <a:r>
              <a:rPr lang="el-GR" altLang="en-US" dirty="0" smtClean="0"/>
              <a:t>το είδος των ενισχυόμενων δαπανών (π.χ. αν είναι δαπάνες περιφερειακών ενισχύσεων ή δαπάνες συμβουλευτικών υπηρεσιών για ΜΜΕ, το είδος του επενδυτικού σχεδίου (καθώς μπορεί για κάποια είδη επενδυτικών σχεδίων, όπως π.χ. σχέδια γεωργικής παραγωγής,  να υπάρχει πλαφόν στο ποσό ενίσχυσης) κλπ. – αυτός ο υπολογισμός δεν θα μπορούσε να γίνει εκτός ΠΣΚΕ </a:t>
            </a:r>
          </a:p>
          <a:p>
            <a:pPr>
              <a:defRPr/>
            </a:pPr>
            <a:endParaRPr lang="el-GR" altLang="en-US" dirty="0" smtClean="0"/>
          </a:p>
          <a:p>
            <a:pPr>
              <a:defRPr/>
            </a:pPr>
            <a:r>
              <a:rPr lang="el-GR" altLang="en-US" dirty="0" smtClean="0"/>
              <a:t>Αυτός ο τρόπος λειτουργίας του ΠΣΚΕ προσδιορίζει και μία βασική δουλειά του αξιολογητή που είναι, η </a:t>
            </a:r>
            <a:r>
              <a:rPr lang="el-GR" altLang="en-US" dirty="0" err="1" smtClean="0"/>
              <a:t>επικαιροποίηση</a:t>
            </a:r>
            <a:r>
              <a:rPr lang="el-GR" altLang="en-US" dirty="0" smtClean="0"/>
              <a:t> των διαφόρων πεδίων του ΠΣΚΕ με βάση τα δικαιολογητικά τεκμηρίωσης ώστε να εκτελούνται οι σωστοί υπολογισμοί και έλεγχοι ορθότητας</a:t>
            </a:r>
          </a:p>
          <a:p>
            <a:pPr>
              <a:defRPr/>
            </a:pPr>
            <a:endParaRPr lang="el-GR" altLang="en-US" dirty="0" smtClean="0"/>
          </a:p>
        </p:txBody>
      </p:sp>
      <p:sp>
        <p:nvSpPr>
          <p:cNvPr id="24580" name="3 - Θέση αριθμού διαφάνειας"/>
          <p:cNvSpPr>
            <a:spLocks noGrp="1"/>
          </p:cNvSpPr>
          <p:nvPr>
            <p:ph type="sldNum" sz="quarter" idx="5"/>
          </p:nvPr>
        </p:nvSpPr>
        <p:spPr bwMode="auto">
          <a:noFill/>
          <a:ln>
            <a:miter lim="800000"/>
            <a:headEnd/>
            <a:tailEnd/>
          </a:ln>
        </p:spPr>
        <p:txBody>
          <a:bodyPr/>
          <a:lstStyle/>
          <a:p>
            <a:fld id="{E771D634-BCCD-4D29-86F0-026049AD2718}" type="slidenum">
              <a:rPr lang="el-GR" altLang="en-US"/>
              <a:pPr/>
              <a:t>9</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0909F953-F8D4-47AA-88D6-A180941ED1AC}" type="datetime1">
              <a:rPr lang="en-US"/>
              <a:pPr>
                <a:defRPr/>
              </a:pPr>
              <a:t>7/24/2017</a:t>
            </a:fld>
            <a:endParaRPr lang="en-US"/>
          </a:p>
        </p:txBody>
      </p:sp>
      <p:sp>
        <p:nvSpPr>
          <p:cNvPr id="5" name="18 - Θέση υποσέλιδου"/>
          <p:cNvSpPr>
            <a:spLocks noGrp="1"/>
          </p:cNvSpPr>
          <p:nvPr>
            <p:ph type="ftr" sz="quarter" idx="11"/>
          </p:nvPr>
        </p:nvSpPr>
        <p:spPr/>
        <p:txBody>
          <a:bodyPr/>
          <a:lstStyle>
            <a:lvl1pPr>
              <a:defRPr/>
            </a:lvl1pPr>
          </a:lstStyle>
          <a:p>
            <a:pPr>
              <a:defRPr/>
            </a:pPr>
            <a:endParaRPr lang="en-US"/>
          </a:p>
        </p:txBody>
      </p:sp>
      <p:sp>
        <p:nvSpPr>
          <p:cNvPr id="6" name="26 - Θέση αριθμού διαφάνειας"/>
          <p:cNvSpPr>
            <a:spLocks noGrp="1"/>
          </p:cNvSpPr>
          <p:nvPr>
            <p:ph type="sldNum" sz="quarter" idx="12"/>
          </p:nvPr>
        </p:nvSpPr>
        <p:spPr/>
        <p:txBody>
          <a:bodyPr/>
          <a:lstStyle>
            <a:lvl1pPr>
              <a:defRPr>
                <a:solidFill>
                  <a:srgbClr val="D1EAEE"/>
                </a:solidFill>
              </a:defRPr>
            </a:lvl1pPr>
          </a:lstStyle>
          <a:p>
            <a:fld id="{7E6EF1B4-A413-46CF-9AB4-AE425D473C27}" type="slidenum">
              <a:rPr lang="en-US" altLang="en-US"/>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948108E0-C62E-4F3E-9D6C-1B828DD0E039}" type="datetime1">
              <a:rPr lang="en-US"/>
              <a:pPr>
                <a:defRPr/>
              </a:pPr>
              <a:t>7/24/2017</a:t>
            </a:fld>
            <a:endParaRPr lang="en-US" dirty="0"/>
          </a:p>
        </p:txBody>
      </p:sp>
      <p:sp>
        <p:nvSpPr>
          <p:cNvPr id="5" name="21 - Θέση υποσέλιδου"/>
          <p:cNvSpPr>
            <a:spLocks noGrp="1"/>
          </p:cNvSpPr>
          <p:nvPr>
            <p:ph type="ftr" sz="quarter" idx="11"/>
          </p:nvPr>
        </p:nvSpPr>
        <p:spPr/>
        <p:txBody>
          <a:bodyPr/>
          <a:lstStyle>
            <a:lvl1pPr>
              <a:defRPr/>
            </a:lvl1pPr>
          </a:lstStyle>
          <a:p>
            <a:pPr>
              <a:defRPr/>
            </a:pPr>
            <a:endParaRPr lang="en-US"/>
          </a:p>
        </p:txBody>
      </p:sp>
      <p:sp>
        <p:nvSpPr>
          <p:cNvPr id="6" name="17 - Θέση αριθμού διαφάνειας"/>
          <p:cNvSpPr>
            <a:spLocks noGrp="1"/>
          </p:cNvSpPr>
          <p:nvPr>
            <p:ph type="sldNum" sz="quarter" idx="12"/>
          </p:nvPr>
        </p:nvSpPr>
        <p:spPr/>
        <p:txBody>
          <a:bodyPr/>
          <a:lstStyle>
            <a:lvl1pPr>
              <a:defRPr/>
            </a:lvl1pPr>
          </a:lstStyle>
          <a:p>
            <a:fld id="{B32BF590-9C6C-496F-AF8A-2B39ED867FE2}"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A48344F-6A4B-4A3E-B337-4549309AD5D8}" type="datetime1">
              <a:rPr lang="en-US"/>
              <a:pPr>
                <a:defRPr/>
              </a:pPr>
              <a:t>7/24/2017</a:t>
            </a:fld>
            <a:endParaRPr lang="en-US" dirty="0"/>
          </a:p>
        </p:txBody>
      </p:sp>
      <p:sp>
        <p:nvSpPr>
          <p:cNvPr id="5" name="21 - Θέση υποσέλιδου"/>
          <p:cNvSpPr>
            <a:spLocks noGrp="1"/>
          </p:cNvSpPr>
          <p:nvPr>
            <p:ph type="ftr" sz="quarter" idx="11"/>
          </p:nvPr>
        </p:nvSpPr>
        <p:spPr/>
        <p:txBody>
          <a:bodyPr/>
          <a:lstStyle>
            <a:lvl1pPr>
              <a:defRPr/>
            </a:lvl1pPr>
          </a:lstStyle>
          <a:p>
            <a:pPr>
              <a:defRPr/>
            </a:pPr>
            <a:endParaRPr lang="en-US"/>
          </a:p>
        </p:txBody>
      </p:sp>
      <p:sp>
        <p:nvSpPr>
          <p:cNvPr id="6" name="17 - Θέση αριθμού διαφάνειας"/>
          <p:cNvSpPr>
            <a:spLocks noGrp="1"/>
          </p:cNvSpPr>
          <p:nvPr>
            <p:ph type="sldNum" sz="quarter" idx="12"/>
          </p:nvPr>
        </p:nvSpPr>
        <p:spPr/>
        <p:txBody>
          <a:bodyPr/>
          <a:lstStyle>
            <a:lvl1pPr>
              <a:defRPr/>
            </a:lvl1pPr>
          </a:lstStyle>
          <a:p>
            <a:fld id="{5B3FF913-4F15-4B2D-A7B4-FFBBF8C5E77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3726246C-2A9E-408D-8A0E-52760A392BB6}" type="datetime1">
              <a:rPr lang="en-US"/>
              <a:pPr>
                <a:defRPr/>
              </a:pPr>
              <a:t>7/24/2017</a:t>
            </a:fld>
            <a:endParaRPr lang="en-US" dirty="0"/>
          </a:p>
        </p:txBody>
      </p:sp>
      <p:sp>
        <p:nvSpPr>
          <p:cNvPr id="5" name="21 - Θέση υποσέλιδου"/>
          <p:cNvSpPr>
            <a:spLocks noGrp="1"/>
          </p:cNvSpPr>
          <p:nvPr>
            <p:ph type="ftr" sz="quarter" idx="11"/>
          </p:nvPr>
        </p:nvSpPr>
        <p:spPr/>
        <p:txBody>
          <a:bodyPr/>
          <a:lstStyle>
            <a:lvl1pPr>
              <a:defRPr/>
            </a:lvl1pPr>
          </a:lstStyle>
          <a:p>
            <a:pPr>
              <a:defRPr/>
            </a:pPr>
            <a:endParaRPr lang="en-US"/>
          </a:p>
        </p:txBody>
      </p:sp>
      <p:sp>
        <p:nvSpPr>
          <p:cNvPr id="6" name="17 - Θέση αριθμού διαφάνειας"/>
          <p:cNvSpPr>
            <a:spLocks noGrp="1"/>
          </p:cNvSpPr>
          <p:nvPr>
            <p:ph type="sldNum" sz="quarter" idx="12"/>
          </p:nvPr>
        </p:nvSpPr>
        <p:spPr/>
        <p:txBody>
          <a:bodyPr/>
          <a:lstStyle>
            <a:lvl1pPr>
              <a:defRPr/>
            </a:lvl1pPr>
          </a:lstStyle>
          <a:p>
            <a:fld id="{887EAA6B-46CF-483D-99C4-D18268A12D8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E0CDC946-5118-496A-83F8-1F5554DD3180}" type="datetime1">
              <a:rPr lang="en-US"/>
              <a:pPr>
                <a:defRPr/>
              </a:pPr>
              <a:t>7/24/2017</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solidFill>
                  <a:srgbClr val="D1EAEE"/>
                </a:solidFill>
              </a:defRPr>
            </a:lvl1pPr>
          </a:lstStyle>
          <a:p>
            <a:fld id="{D6483C84-5F28-441D-9CB4-34B609D8BCBF}" type="slidenum">
              <a:rPr lang="en-US" altLang="en-US"/>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A3058AA4-575E-4411-9498-02A91E4486A6}" type="datetime1">
              <a:rPr lang="en-US"/>
              <a:pPr>
                <a:defRPr/>
              </a:pPr>
              <a:t>7/24/2017</a:t>
            </a:fld>
            <a:endParaRPr lang="en-US" dirty="0"/>
          </a:p>
        </p:txBody>
      </p:sp>
      <p:sp>
        <p:nvSpPr>
          <p:cNvPr id="6" name="21 - Θέση υποσέλιδου"/>
          <p:cNvSpPr>
            <a:spLocks noGrp="1"/>
          </p:cNvSpPr>
          <p:nvPr>
            <p:ph type="ftr" sz="quarter" idx="11"/>
          </p:nvPr>
        </p:nvSpPr>
        <p:spPr/>
        <p:txBody>
          <a:bodyPr/>
          <a:lstStyle>
            <a:lvl1pPr>
              <a:defRPr/>
            </a:lvl1pPr>
          </a:lstStyle>
          <a:p>
            <a:pPr>
              <a:defRPr/>
            </a:pPr>
            <a:endParaRPr lang="en-US"/>
          </a:p>
        </p:txBody>
      </p:sp>
      <p:sp>
        <p:nvSpPr>
          <p:cNvPr id="7" name="17 - Θέση αριθμού διαφάνειας"/>
          <p:cNvSpPr>
            <a:spLocks noGrp="1"/>
          </p:cNvSpPr>
          <p:nvPr>
            <p:ph type="sldNum" sz="quarter" idx="12"/>
          </p:nvPr>
        </p:nvSpPr>
        <p:spPr/>
        <p:txBody>
          <a:bodyPr/>
          <a:lstStyle>
            <a:lvl1pPr>
              <a:defRPr/>
            </a:lvl1pPr>
          </a:lstStyle>
          <a:p>
            <a:fld id="{FF50D2C9-54C8-4176-914A-471E6576A82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5E819369-6A16-41BA-BABF-4F68A70843CB}" type="datetime1">
              <a:rPr lang="en-US"/>
              <a:pPr>
                <a:defRPr/>
              </a:pPr>
              <a:t>7/24/2017</a:t>
            </a:fld>
            <a:endParaRPr lang="en-US" dirty="0"/>
          </a:p>
        </p:txBody>
      </p:sp>
      <p:sp>
        <p:nvSpPr>
          <p:cNvPr id="8" name="21 - Θέση υποσέλιδου"/>
          <p:cNvSpPr>
            <a:spLocks noGrp="1"/>
          </p:cNvSpPr>
          <p:nvPr>
            <p:ph type="ftr" sz="quarter" idx="11"/>
          </p:nvPr>
        </p:nvSpPr>
        <p:spPr/>
        <p:txBody>
          <a:bodyPr/>
          <a:lstStyle>
            <a:lvl1pPr>
              <a:defRPr/>
            </a:lvl1pPr>
          </a:lstStyle>
          <a:p>
            <a:pPr>
              <a:defRPr/>
            </a:pPr>
            <a:endParaRPr lang="en-US"/>
          </a:p>
        </p:txBody>
      </p:sp>
      <p:sp>
        <p:nvSpPr>
          <p:cNvPr id="9" name="17 - Θέση αριθμού διαφάνειας"/>
          <p:cNvSpPr>
            <a:spLocks noGrp="1"/>
          </p:cNvSpPr>
          <p:nvPr>
            <p:ph type="sldNum" sz="quarter" idx="12"/>
          </p:nvPr>
        </p:nvSpPr>
        <p:spPr/>
        <p:txBody>
          <a:bodyPr/>
          <a:lstStyle>
            <a:lvl1pPr>
              <a:defRPr/>
            </a:lvl1pPr>
          </a:lstStyle>
          <a:p>
            <a:fld id="{50B87AB7-59C9-47BC-A32D-53A0EF9C8BC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60690FB-3ABD-4B2D-B1BA-A6D1D127775A}" type="datetime1">
              <a:rPr lang="en-US"/>
              <a:pPr>
                <a:defRPr/>
              </a:pPr>
              <a:t>7/24/2017</a:t>
            </a:fld>
            <a:endParaRPr lang="en-US" dirty="0"/>
          </a:p>
        </p:txBody>
      </p:sp>
      <p:sp>
        <p:nvSpPr>
          <p:cNvPr id="4" name="21 - Θέση υποσέλιδου"/>
          <p:cNvSpPr>
            <a:spLocks noGrp="1"/>
          </p:cNvSpPr>
          <p:nvPr>
            <p:ph type="ftr" sz="quarter" idx="11"/>
          </p:nvPr>
        </p:nvSpPr>
        <p:spPr/>
        <p:txBody>
          <a:bodyPr/>
          <a:lstStyle>
            <a:lvl1pPr>
              <a:defRPr/>
            </a:lvl1pPr>
          </a:lstStyle>
          <a:p>
            <a:pPr>
              <a:defRPr/>
            </a:pPr>
            <a:endParaRPr lang="en-US"/>
          </a:p>
        </p:txBody>
      </p:sp>
      <p:sp>
        <p:nvSpPr>
          <p:cNvPr id="5" name="17 - Θέση αριθμού διαφάνειας"/>
          <p:cNvSpPr>
            <a:spLocks noGrp="1"/>
          </p:cNvSpPr>
          <p:nvPr>
            <p:ph type="sldNum" sz="quarter" idx="12"/>
          </p:nvPr>
        </p:nvSpPr>
        <p:spPr/>
        <p:txBody>
          <a:bodyPr/>
          <a:lstStyle>
            <a:lvl1pPr>
              <a:defRPr/>
            </a:lvl1pPr>
          </a:lstStyle>
          <a:p>
            <a:fld id="{E4599F86-FA25-4EBE-86C1-748E9E7C4166}"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6AC2DC64-9B83-4303-BF4F-338BA7095FFE}" type="datetime1">
              <a:rPr lang="en-US"/>
              <a:pPr>
                <a:defRPr/>
              </a:pPr>
              <a:t>7/24/2017</a:t>
            </a:fld>
            <a:endParaRPr lang="en-US" dirty="0"/>
          </a:p>
        </p:txBody>
      </p:sp>
      <p:sp>
        <p:nvSpPr>
          <p:cNvPr id="3" name="21 - Θέση υποσέλιδου"/>
          <p:cNvSpPr>
            <a:spLocks noGrp="1"/>
          </p:cNvSpPr>
          <p:nvPr>
            <p:ph type="ftr" sz="quarter" idx="11"/>
          </p:nvPr>
        </p:nvSpPr>
        <p:spPr/>
        <p:txBody>
          <a:bodyPr/>
          <a:lstStyle>
            <a:lvl1pPr>
              <a:defRPr/>
            </a:lvl1pPr>
          </a:lstStyle>
          <a:p>
            <a:pPr>
              <a:defRPr/>
            </a:pPr>
            <a:endParaRPr lang="en-US"/>
          </a:p>
        </p:txBody>
      </p:sp>
      <p:sp>
        <p:nvSpPr>
          <p:cNvPr id="4" name="17 - Θέση αριθμού διαφάνειας"/>
          <p:cNvSpPr>
            <a:spLocks noGrp="1"/>
          </p:cNvSpPr>
          <p:nvPr>
            <p:ph type="sldNum" sz="quarter" idx="12"/>
          </p:nvPr>
        </p:nvSpPr>
        <p:spPr/>
        <p:txBody>
          <a:bodyPr/>
          <a:lstStyle>
            <a:lvl1pPr>
              <a:defRPr/>
            </a:lvl1pPr>
          </a:lstStyle>
          <a:p>
            <a:fld id="{6CE2242D-C441-417D-BB27-07AC02FB590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E3873864-C108-4007-9FB9-57E73B9770C8}" type="datetime1">
              <a:rPr lang="en-US"/>
              <a:pPr>
                <a:defRPr/>
              </a:pPr>
              <a:t>7/24/2017</a:t>
            </a:fld>
            <a:endParaRPr lang="en-US" dirty="0"/>
          </a:p>
        </p:txBody>
      </p:sp>
      <p:sp>
        <p:nvSpPr>
          <p:cNvPr id="6" name="21 - Θέση υποσέλιδου"/>
          <p:cNvSpPr>
            <a:spLocks noGrp="1"/>
          </p:cNvSpPr>
          <p:nvPr>
            <p:ph type="ftr" sz="quarter" idx="11"/>
          </p:nvPr>
        </p:nvSpPr>
        <p:spPr/>
        <p:txBody>
          <a:bodyPr/>
          <a:lstStyle>
            <a:lvl1pPr>
              <a:defRPr/>
            </a:lvl1pPr>
          </a:lstStyle>
          <a:p>
            <a:pPr>
              <a:defRPr/>
            </a:pPr>
            <a:endParaRPr lang="en-US"/>
          </a:p>
        </p:txBody>
      </p:sp>
      <p:sp>
        <p:nvSpPr>
          <p:cNvPr id="7" name="17 - Θέση αριθμού διαφάνειας"/>
          <p:cNvSpPr>
            <a:spLocks noGrp="1"/>
          </p:cNvSpPr>
          <p:nvPr>
            <p:ph type="sldNum" sz="quarter" idx="12"/>
          </p:nvPr>
        </p:nvSpPr>
        <p:spPr/>
        <p:txBody>
          <a:bodyPr/>
          <a:lstStyle>
            <a:lvl1pPr>
              <a:defRPr/>
            </a:lvl1pPr>
          </a:lstStyle>
          <a:p>
            <a:fld id="{321FF2C0-17FD-4437-8DD4-3121A1E6F441}"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5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6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smtClean="0"/>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22CA16A7-F491-47BE-9A5C-39F8ABDC8EAA}" type="datetime1">
              <a:rPr lang="en-US"/>
              <a:pPr>
                <a:defRPr/>
              </a:pPr>
              <a:t>7/24/2017</a:t>
            </a:fld>
            <a:endParaRPr lang="en-US"/>
          </a:p>
        </p:txBody>
      </p:sp>
      <p:sp>
        <p:nvSpPr>
          <p:cNvPr id="10" name="5 - Θέση υποσέλιδου"/>
          <p:cNvSpPr>
            <a:spLocks noGrp="1"/>
          </p:cNvSpPr>
          <p:nvPr>
            <p:ph type="ftr" sz="quarter" idx="11"/>
          </p:nvPr>
        </p:nvSpPr>
        <p:spPr/>
        <p:txBody>
          <a:bodyPr/>
          <a:lstStyle>
            <a:lvl1pPr>
              <a:defRPr/>
            </a:lvl1pPr>
          </a:lstStyle>
          <a:p>
            <a:pPr>
              <a:defRPr/>
            </a:pPr>
            <a:endParaRPr lang="en-US"/>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fld id="{293AAED8-B082-4740-97BF-78B3526B5442}"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ltLang="en-US" smtClean="0"/>
              <a:t>Kλικ για επεξεργασία του τίτλου</a:t>
            </a:r>
            <a:endParaRPr lang="en-US" altLang="en-US" smtClean="0"/>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endParaRPr lang="en-US" altLang="en-US" smtClean="0"/>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47728C78-7644-49BC-865F-3B100C8BBB5D}" type="datetime1">
              <a:rPr lang="en-US"/>
              <a:pPr>
                <a:defRPr/>
              </a:pPr>
              <a:t>7/24/2017</a:t>
            </a:fld>
            <a:endParaRPr lang="en-US" dirty="0"/>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itchFamily="18" charset="0"/>
              </a:defRPr>
            </a:lvl1pPr>
          </a:lstStyle>
          <a:p>
            <a:fld id="{94DEB0FA-EC53-4FA8-999A-602F1296528F}" type="slidenum">
              <a:rPr lang="en-US" altLang="en-US"/>
              <a:pPr/>
              <a:t>‹#›</a:t>
            </a:fld>
            <a:endParaRPr lang="en-US" altLang="en-US"/>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63" r:id="rId1"/>
    <p:sldLayoutId id="2147483955" r:id="rId2"/>
    <p:sldLayoutId id="2147483964" r:id="rId3"/>
    <p:sldLayoutId id="2147483956" r:id="rId4"/>
    <p:sldLayoutId id="2147483957" r:id="rId5"/>
    <p:sldLayoutId id="2147483958" r:id="rId6"/>
    <p:sldLayoutId id="2147483959" r:id="rId7"/>
    <p:sldLayoutId id="2147483960" r:id="rId8"/>
    <p:sldLayoutId id="2147483965" r:id="rId9"/>
    <p:sldLayoutId id="2147483961" r:id="rId10"/>
    <p:sldLayoutId id="2147483962"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1052736"/>
            <a:ext cx="7851648" cy="1553344"/>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r>
              <a:rPr lang="el-GR" dirty="0" smtClean="0"/>
              <a:t>ΟΔΗΓΟΣ ΑΞΙΟΛΟΓΗΣΗΣ</a:t>
            </a:r>
            <a:endParaRPr lang="el-GR" sz="4400" dirty="0"/>
          </a:p>
        </p:txBody>
      </p:sp>
      <p:sp>
        <p:nvSpPr>
          <p:cNvPr id="7171" name="2 - Υπότιτλος"/>
          <p:cNvSpPr>
            <a:spLocks noGrp="1"/>
          </p:cNvSpPr>
          <p:nvPr>
            <p:ph type="subTitle" idx="1"/>
          </p:nvPr>
        </p:nvSpPr>
        <p:spPr>
          <a:xfrm>
            <a:off x="827088" y="2636838"/>
            <a:ext cx="7854950" cy="1512887"/>
          </a:xfrm>
        </p:spPr>
        <p:txBody>
          <a:bodyPr/>
          <a:lstStyle/>
          <a:p>
            <a:pPr marR="0" algn="just" eaLnBrk="1" hangingPunct="1">
              <a:lnSpc>
                <a:spcPct val="90000"/>
              </a:lnSpc>
            </a:pPr>
            <a:r>
              <a:rPr lang="el-GR" altLang="en-US" sz="2400" smtClean="0">
                <a:latin typeface="Calibri" pitchFamily="34" charset="0"/>
              </a:rPr>
              <a:t>για την υπαγωγή Επενδυτικών Σχεδίων στα Καθεστώτα Ενισχύσεων «Γενική Επιχειρηματικότητα»  και «Νέες Ανεξάρτητες ΜΜΕ» του Ν.4399/2016  </a:t>
            </a:r>
          </a:p>
          <a:p>
            <a:pPr marR="0" algn="just" eaLnBrk="1" hangingPunct="1">
              <a:lnSpc>
                <a:spcPct val="90000"/>
              </a:lnSpc>
            </a:pPr>
            <a:r>
              <a:rPr lang="el-GR" altLang="en-US" sz="2400" smtClean="0">
                <a:latin typeface="Calibri" pitchFamily="34" charset="0"/>
              </a:rPr>
              <a:t>(προκηρύξεις καθεστώτων Οκτώβριος 2016)</a:t>
            </a:r>
          </a:p>
          <a:p>
            <a:pPr marR="0" algn="just" eaLnBrk="1" hangingPunct="1">
              <a:lnSpc>
                <a:spcPct val="90000"/>
              </a:lnSpc>
            </a:pPr>
            <a:endParaRPr lang="el-GR" altLang="en-US" sz="2400" smtClean="0">
              <a:latin typeface="Calibri" pitchFamily="34" charset="0"/>
            </a:endParaRPr>
          </a:p>
          <a:p>
            <a:pPr marR="0" algn="just" eaLnBrk="1" hangingPunct="1">
              <a:lnSpc>
                <a:spcPct val="90000"/>
              </a:lnSpc>
            </a:pPr>
            <a:endParaRPr lang="el-GR" altLang="en-US" sz="2400" smtClean="0">
              <a:latin typeface="Calibri" pitchFamily="34" charset="0"/>
            </a:endParaRPr>
          </a:p>
          <a:p>
            <a:pPr marR="0" algn="just" eaLnBrk="1" hangingPunct="1">
              <a:lnSpc>
                <a:spcPct val="90000"/>
              </a:lnSpc>
            </a:pPr>
            <a:endParaRPr lang="el-GR" altLang="en-US" sz="2400" smtClean="0">
              <a:latin typeface="Calibri" pitchFamily="34" charset="0"/>
            </a:endParaRPr>
          </a:p>
          <a:p>
            <a:pPr marR="0" algn="just" eaLnBrk="1" hangingPunct="1">
              <a:lnSpc>
                <a:spcPct val="90000"/>
              </a:lnSpc>
            </a:pPr>
            <a:endParaRPr lang="el-GR" altLang="en-US" sz="2400" smtClean="0"/>
          </a:p>
        </p:txBody>
      </p:sp>
      <p:sp>
        <p:nvSpPr>
          <p:cNvPr id="7172" name="4 - Θέση αριθμού διαφάνειας"/>
          <p:cNvSpPr>
            <a:spLocks noGrp="1"/>
          </p:cNvSpPr>
          <p:nvPr>
            <p:ph type="sldNum" sz="quarter" idx="12"/>
          </p:nvPr>
        </p:nvSpPr>
        <p:spPr bwMode="auto">
          <a:noFill/>
          <a:ln>
            <a:miter lim="800000"/>
            <a:headEnd/>
            <a:tailEnd/>
          </a:ln>
        </p:spPr>
        <p:txBody>
          <a:bodyPr/>
          <a:lstStyle/>
          <a:p>
            <a:fld id="{A8860B14-53BB-4AAF-BE20-F913C57C5213}" type="slidenum">
              <a:rPr lang="en-US" altLang="en-US"/>
              <a:pPr/>
              <a:t>1</a:t>
            </a:fld>
            <a:endParaRPr lang="en-US" altLang="en-US"/>
          </a:p>
        </p:txBody>
      </p:sp>
      <p:sp>
        <p:nvSpPr>
          <p:cNvPr id="6" name="1 - Τίτλος"/>
          <p:cNvSpPr txBox="1">
            <a:spLocks/>
          </p:cNvSpPr>
          <p:nvPr/>
        </p:nvSpPr>
        <p:spPr bwMode="auto">
          <a:xfrm>
            <a:off x="856667" y="4180483"/>
            <a:ext cx="7851648" cy="1553344"/>
          </a:xfrm>
          <a:prstGeom prst="rect">
            <a:avLst/>
          </a:prstGeom>
          <a:noFill/>
          <a:ln w="9525">
            <a:noFill/>
            <a:miter lim="800000"/>
            <a:headEnd/>
            <a:tailEnd/>
          </a:ln>
        </p:spPr>
        <p:txBody>
          <a:bodyPr lIns="0" tIns="0" rIns="18288" bIns="0" anchor="b">
            <a:normAutofit fontScale="92500" lnSpcReduction="20000"/>
            <a:scene3d>
              <a:camera prst="orthographicFront"/>
              <a:lightRig rig="freezing" dir="t">
                <a:rot lat="0" lon="0" rev="5640000"/>
              </a:lightRig>
            </a:scene3d>
            <a:sp3d prstMaterial="flat">
              <a:bevelT w="38100" h="38100"/>
              <a:contourClr>
                <a:schemeClr val="tx2"/>
              </a:contourClr>
            </a:sp3d>
          </a:bodyPr>
          <a:lstStyle/>
          <a:p>
            <a:pPr algn="r" eaLnBrk="1" hangingPunct="1">
              <a:defRPr/>
            </a:pPr>
            <a:r>
              <a:rPr lang="el-GR" sz="44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ΜΕΡΟΣ Β’</a:t>
            </a:r>
          </a:p>
          <a:p>
            <a:pPr algn="r" eaLnBrk="1" hangingPunct="1">
              <a:defRPr/>
            </a:pPr>
            <a:r>
              <a:rPr lang="el-GR" sz="3900" dirty="0">
                <a:solidFill>
                  <a:schemeClr val="accent3">
                    <a:tint val="90000"/>
                    <a:satMod val="120000"/>
                  </a:schemeClr>
                </a:solidFill>
                <a:effectLst>
                  <a:outerShdw blurRad="38100" dist="25400" dir="5400000" algn="tl" rotWithShape="0">
                    <a:srgbClr val="000000">
                      <a:alpha val="43000"/>
                    </a:srgbClr>
                  </a:outerShdw>
                </a:effectLst>
                <a:latin typeface="+mj-lt"/>
                <a:ea typeface="+mj-ea"/>
              </a:rPr>
              <a:t>Έλεγχος Νομιμότητας- Αξιολόγηση Εύλογου Κόστους</a:t>
            </a:r>
            <a:r>
              <a:rPr lang="el-GR" sz="4300" dirty="0">
                <a:solidFill>
                  <a:schemeClr val="accent3">
                    <a:tint val="90000"/>
                    <a:satMod val="120000"/>
                  </a:schemeClr>
                </a:solidFill>
                <a:effectLst>
                  <a:outerShdw blurRad="38100" dist="25400" dir="5400000" algn="tl" rotWithShape="0">
                    <a:srgbClr val="000000">
                      <a:alpha val="43000"/>
                    </a:srgbClr>
                  </a:outerShdw>
                </a:effectLst>
                <a:latin typeface="+mj-lt"/>
                <a:ea typeface="+mj-ea"/>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468313" y="476250"/>
            <a:ext cx="8229600" cy="781050"/>
          </a:xfrm>
        </p:spPr>
        <p:txBody>
          <a:bodyPr/>
          <a:lstStyle/>
          <a:p>
            <a:r>
              <a:rPr lang="el-GR" altLang="en-US" sz="4000" smtClean="0"/>
              <a:t>Βασικά εργαλεία αξιολόγησης </a:t>
            </a:r>
            <a:r>
              <a:rPr lang="el-GR" altLang="en-US" sz="3600" smtClean="0"/>
              <a:t>(4/4)</a:t>
            </a:r>
          </a:p>
        </p:txBody>
      </p:sp>
      <p:sp>
        <p:nvSpPr>
          <p:cNvPr id="3" name="2 - Θέση περιεχομένου"/>
          <p:cNvSpPr>
            <a:spLocks noGrp="1"/>
          </p:cNvSpPr>
          <p:nvPr>
            <p:ph idx="1"/>
          </p:nvPr>
        </p:nvSpPr>
        <p:spPr>
          <a:xfrm>
            <a:off x="539552" y="1340768"/>
            <a:ext cx="8229600" cy="4911725"/>
          </a:xfrm>
        </p:spPr>
        <p:txBody>
          <a:bodyPr/>
          <a:lstStyle/>
          <a:p>
            <a:pPr marL="514350" indent="-514350">
              <a:buFont typeface="+mj-lt"/>
              <a:buAutoNum type="arabicPeriod" startAt="4"/>
              <a:defRPr/>
            </a:pPr>
            <a:r>
              <a:rPr lang="el-GR" sz="2800" dirty="0" smtClean="0">
                <a:solidFill>
                  <a:schemeClr val="accent2">
                    <a:lumMod val="50000"/>
                  </a:schemeClr>
                </a:solidFill>
                <a:latin typeface="+mj-lt"/>
              </a:rPr>
              <a:t>Οδηγός Αξιολόγησης  του καθεστώτος</a:t>
            </a:r>
          </a:p>
          <a:p>
            <a:pPr marL="881063" lvl="1" indent="-514350">
              <a:buFont typeface="Arial" pitchFamily="34" charset="0"/>
              <a:buChar char="•"/>
              <a:defRPr/>
            </a:pPr>
            <a:r>
              <a:rPr lang="el-GR" sz="2800" dirty="0" smtClean="0">
                <a:solidFill>
                  <a:schemeClr val="accent2">
                    <a:lumMod val="50000"/>
                  </a:schemeClr>
                </a:solidFill>
                <a:latin typeface="+mj-lt"/>
              </a:rPr>
              <a:t>εκδίδεται από τον Υπουργό Οικονομίας και Ανάπτυξης  (Άρθρο 14 Ν.4399)</a:t>
            </a:r>
          </a:p>
          <a:p>
            <a:pPr marL="881063" lvl="1" indent="-514350">
              <a:buFont typeface="Arial" pitchFamily="34" charset="0"/>
              <a:buChar char="•"/>
              <a:defRPr/>
            </a:pPr>
            <a:r>
              <a:rPr lang="el-GR" sz="2800" dirty="0" smtClean="0">
                <a:solidFill>
                  <a:schemeClr val="accent2">
                    <a:lumMod val="50000"/>
                  </a:schemeClr>
                </a:solidFill>
                <a:latin typeface="+mj-lt"/>
              </a:rPr>
              <a:t>περιέχει αναλυτικές οδηγίες προς τον αξιολογητή  για την εξέταση κάθε αρχείου και δικαιολογητικού  της αίτησης του φορέα, ώστε:</a:t>
            </a:r>
          </a:p>
          <a:p>
            <a:pPr marL="1428750" lvl="3" indent="-514350">
              <a:buFont typeface="Wingdings" pitchFamily="2" charset="2"/>
              <a:buChar char="Ø"/>
              <a:defRPr/>
            </a:pPr>
            <a:r>
              <a:rPr lang="el-GR" sz="2800" dirty="0" smtClean="0">
                <a:solidFill>
                  <a:schemeClr val="accent2">
                    <a:lumMod val="50000"/>
                  </a:schemeClr>
                </a:solidFill>
                <a:latin typeface="+mj-lt"/>
              </a:rPr>
              <a:t>να </a:t>
            </a:r>
            <a:r>
              <a:rPr lang="el-GR" sz="2800" dirty="0" err="1" smtClean="0">
                <a:solidFill>
                  <a:schemeClr val="accent2">
                    <a:lumMod val="50000"/>
                  </a:schemeClr>
                </a:solidFill>
                <a:latin typeface="+mj-lt"/>
              </a:rPr>
              <a:t>επικαιροποιούνται</a:t>
            </a:r>
            <a:r>
              <a:rPr lang="el-GR" sz="2800" dirty="0" smtClean="0">
                <a:solidFill>
                  <a:schemeClr val="accent2">
                    <a:lumMod val="50000"/>
                  </a:schemeClr>
                </a:solidFill>
                <a:latin typeface="+mj-lt"/>
              </a:rPr>
              <a:t> τα απαραίτητα πεδία  (να δίνονται σωστές τιμές με βάση τα δικαιολογητικά )</a:t>
            </a:r>
          </a:p>
          <a:p>
            <a:pPr marL="1428750" lvl="3" indent="-514350">
              <a:buFont typeface="Wingdings" pitchFamily="2" charset="2"/>
              <a:buChar char="Ø"/>
              <a:defRPr/>
            </a:pPr>
            <a:r>
              <a:rPr lang="el-GR" sz="2800" dirty="0" smtClean="0">
                <a:solidFill>
                  <a:schemeClr val="accent2">
                    <a:lumMod val="50000"/>
                  </a:schemeClr>
                </a:solidFill>
                <a:latin typeface="+mj-lt"/>
              </a:rPr>
              <a:t>να ελέγχεται η πλήρωση των όρων και προϋποθέσεων νομιμότητας</a:t>
            </a:r>
          </a:p>
        </p:txBody>
      </p:sp>
      <p:sp>
        <p:nvSpPr>
          <p:cNvPr id="25604" name="3 - Θέση αριθμού διαφάνειας"/>
          <p:cNvSpPr>
            <a:spLocks noGrp="1"/>
          </p:cNvSpPr>
          <p:nvPr>
            <p:ph type="sldNum" sz="quarter" idx="12"/>
          </p:nvPr>
        </p:nvSpPr>
        <p:spPr bwMode="auto">
          <a:noFill/>
          <a:ln>
            <a:miter lim="800000"/>
            <a:headEnd/>
            <a:tailEnd/>
          </a:ln>
        </p:spPr>
        <p:txBody>
          <a:bodyPr/>
          <a:lstStyle/>
          <a:p>
            <a:fld id="{9F0076BF-01AB-4259-A5A5-DA68F576229F}" type="slidenum">
              <a:rPr lang="en-US" altLang="en-US"/>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 Θέση αριθμού διαφάνειας"/>
          <p:cNvSpPr>
            <a:spLocks noGrp="1"/>
          </p:cNvSpPr>
          <p:nvPr>
            <p:ph type="sldNum" sz="quarter" idx="12"/>
          </p:nvPr>
        </p:nvSpPr>
        <p:spPr bwMode="auto">
          <a:noFill/>
          <a:ln>
            <a:miter lim="800000"/>
            <a:headEnd/>
            <a:tailEnd/>
          </a:ln>
        </p:spPr>
        <p:txBody>
          <a:bodyPr/>
          <a:lstStyle/>
          <a:p>
            <a:fld id="{9C9EECC9-F8DD-432F-9762-7CB094BF5196}" type="slidenum">
              <a:rPr lang="en-US" altLang="en-US"/>
              <a:pPr/>
              <a:t>11</a:t>
            </a:fld>
            <a:endParaRPr lang="en-US" altLang="en-US"/>
          </a:p>
        </p:txBody>
      </p:sp>
      <p:graphicFrame>
        <p:nvGraphicFramePr>
          <p:cNvPr id="5" name="4 - Διάγραμμα"/>
          <p:cNvGraphicFramePr/>
          <p:nvPr/>
        </p:nvGraphicFramePr>
        <p:xfrm>
          <a:off x="395536" y="1052736"/>
          <a:ext cx="842493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 Τίτλος"/>
          <p:cNvSpPr txBox="1">
            <a:spLocks/>
          </p:cNvSpPr>
          <p:nvPr/>
        </p:nvSpPr>
        <p:spPr bwMode="auto">
          <a:xfrm>
            <a:off x="323850" y="5013325"/>
            <a:ext cx="8229600" cy="1068388"/>
          </a:xfrm>
          <a:prstGeom prst="rect">
            <a:avLst/>
          </a:prstGeom>
          <a:solidFill>
            <a:srgbClr val="CAE1FA"/>
          </a:solidFill>
          <a:ln w="9525">
            <a:solidFill>
              <a:schemeClr val="accent1">
                <a:lumMod val="20000"/>
                <a:lumOff val="80000"/>
              </a:schemeClr>
            </a:solidFill>
            <a:miter lim="800000"/>
            <a:headEnd/>
            <a:tailEnd/>
          </a:ln>
        </p:spPr>
        <p:txBody>
          <a:bodyPr lIns="0" rIns="0" bIns="0" anchor="b"/>
          <a:lstStyle/>
          <a:p>
            <a:pPr algn="just" eaLnBrk="1" hangingPunct="1">
              <a:defRPr/>
            </a:pPr>
            <a:r>
              <a:rPr lang="el-GR" sz="5400" dirty="0">
                <a:solidFill>
                  <a:schemeClr val="tx2"/>
                </a:solidFill>
                <a:latin typeface="+mj-lt"/>
                <a:ea typeface="+mj-ea"/>
                <a:cs typeface="+mj-cs"/>
              </a:rPr>
              <a:t/>
            </a:r>
            <a:br>
              <a:rPr lang="el-GR" sz="5400" dirty="0">
                <a:solidFill>
                  <a:schemeClr val="tx2"/>
                </a:solidFill>
                <a:latin typeface="+mj-lt"/>
                <a:ea typeface="+mj-ea"/>
                <a:cs typeface="+mj-cs"/>
              </a:rPr>
            </a:br>
            <a:r>
              <a:rPr lang="el-GR" sz="1600" dirty="0"/>
              <a:t>Ο  Έλεγχος των προϋποθέσεων νομιμότητας και η αξιολόγηση εύλογου κόστους  και δεικτών βαθμολογίας των επενδυτικών σχεδίων – διενεργούνται με βάση Οδηγό Αξιολόγησης  ο οποίος εκδίδεται από τον Υπουργό Οικονομίας και Ανάπτυξης  (Άρθρο 14 Ν.4399). Στον Οδηγό περιλαμβάνεται και  το τυποποιημένο σύστημα ελέγχου πληρότητας</a:t>
            </a:r>
          </a:p>
        </p:txBody>
      </p:sp>
      <p:sp>
        <p:nvSpPr>
          <p:cNvPr id="27653" name="1 - Τίτλος"/>
          <p:cNvSpPr>
            <a:spLocks noGrp="1"/>
          </p:cNvSpPr>
          <p:nvPr>
            <p:ph type="title"/>
          </p:nvPr>
        </p:nvSpPr>
        <p:spPr>
          <a:xfrm>
            <a:off x="250825" y="981075"/>
            <a:ext cx="8229600" cy="792163"/>
          </a:xfrm>
        </p:spPr>
        <p:txBody>
          <a:bodyPr/>
          <a:lstStyle/>
          <a:p>
            <a:r>
              <a:rPr lang="el-GR" altLang="en-US" sz="5400" smtClean="0"/>
              <a:t/>
            </a:r>
            <a:br>
              <a:rPr lang="el-GR" altLang="en-US" sz="5400" smtClean="0"/>
            </a:br>
            <a:r>
              <a:rPr lang="el-GR" altLang="en-US" sz="3600" smtClean="0"/>
              <a:t>Αντικείμενο αξιολόγησης  </a:t>
            </a:r>
            <a:r>
              <a:rPr lang="el-GR" altLang="en-US" sz="2800" smtClean="0"/>
              <a:t>(1/4)</a:t>
            </a:r>
            <a:r>
              <a:rPr lang="el-GR" altLang="en-US" sz="3600" smtClean="0"/>
              <a:t/>
            </a:r>
            <a:br>
              <a:rPr lang="el-GR" altLang="en-US" sz="3600" smtClean="0"/>
            </a:br>
            <a:r>
              <a:rPr lang="el-GR" altLang="en-US" sz="2800" smtClean="0"/>
              <a:t>Αξιολόγηση &amp;</a:t>
            </a:r>
            <a:r>
              <a:rPr lang="el-GR" altLang="en-US" sz="3600" smtClean="0"/>
              <a:t> </a:t>
            </a:r>
            <a:r>
              <a:rPr lang="el-GR" altLang="en-US" sz="2800" smtClean="0"/>
              <a:t>Υπαγωγή / Απόρριψη</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395288" y="404813"/>
            <a:ext cx="8229600" cy="1214437"/>
          </a:xfrm>
        </p:spPr>
        <p:txBody>
          <a:bodyPr/>
          <a:lstStyle/>
          <a:p>
            <a:pPr eaLnBrk="1" hangingPunct="1"/>
            <a:r>
              <a:rPr lang="el-GR" altLang="en-US" sz="3200" smtClean="0"/>
              <a:t>Αντικείμενο αξιολόγησης </a:t>
            </a:r>
            <a:r>
              <a:rPr lang="el-GR" altLang="en-US" sz="2800" smtClean="0"/>
              <a:t>(2/4) </a:t>
            </a:r>
            <a:r>
              <a:rPr lang="el-GR" altLang="en-US" sz="3200" smtClean="0"/>
              <a:t/>
            </a:r>
            <a:br>
              <a:rPr lang="el-GR" altLang="en-US" sz="3200" smtClean="0"/>
            </a:br>
            <a:r>
              <a:rPr lang="el-GR" altLang="en-US" sz="3200" smtClean="0"/>
              <a:t>Αιτήσεις υπαγωγής </a:t>
            </a:r>
          </a:p>
        </p:txBody>
      </p:sp>
      <p:sp>
        <p:nvSpPr>
          <p:cNvPr id="3" name="2 - Θέση περιεχομένου"/>
          <p:cNvSpPr>
            <a:spLocks noGrp="1"/>
          </p:cNvSpPr>
          <p:nvPr>
            <p:ph idx="1"/>
          </p:nvPr>
        </p:nvSpPr>
        <p:spPr>
          <a:xfrm>
            <a:off x="468313" y="1700213"/>
            <a:ext cx="8351837" cy="4897437"/>
          </a:xfrm>
        </p:spPr>
        <p:txBody>
          <a:bodyPr>
            <a:normAutofit fontScale="92500" lnSpcReduction="20000"/>
          </a:bodyPr>
          <a:lstStyle/>
          <a:p>
            <a:pPr eaLnBrk="1" hangingPunct="1">
              <a:buFont typeface="Wingdings 2" pitchFamily="18" charset="2"/>
              <a:buNone/>
              <a:defRPr/>
            </a:pPr>
            <a:r>
              <a:rPr lang="el-GR" dirty="0" smtClean="0">
                <a:solidFill>
                  <a:schemeClr val="accent2">
                    <a:lumMod val="50000"/>
                  </a:schemeClr>
                </a:solidFill>
                <a:latin typeface="+mj-lt"/>
                <a:cs typeface="Arial" pitchFamily="34" charset="0"/>
              </a:rPr>
              <a:t>1</a:t>
            </a:r>
            <a:r>
              <a:rPr lang="el-GR" baseline="30000" dirty="0" smtClean="0">
                <a:solidFill>
                  <a:schemeClr val="accent2">
                    <a:lumMod val="50000"/>
                  </a:schemeClr>
                </a:solidFill>
                <a:latin typeface="+mj-lt"/>
                <a:cs typeface="Arial" pitchFamily="34" charset="0"/>
              </a:rPr>
              <a:t>ο</a:t>
            </a:r>
            <a:r>
              <a:rPr lang="el-GR" dirty="0" smtClean="0">
                <a:solidFill>
                  <a:schemeClr val="accent2">
                    <a:lumMod val="50000"/>
                  </a:schemeClr>
                </a:solidFill>
                <a:latin typeface="+mj-lt"/>
                <a:cs typeface="Arial" pitchFamily="34" charset="0"/>
              </a:rPr>
              <a:t> Βήμα: αίτηση υπαγωγής </a:t>
            </a:r>
          </a:p>
          <a:p>
            <a:pPr lvl="1" eaLnBrk="1" hangingPunct="1">
              <a:buFont typeface="Wingdings" pitchFamily="2" charset="2"/>
              <a:buChar char="Ø"/>
              <a:defRPr/>
            </a:pPr>
            <a:r>
              <a:rPr lang="el-GR" sz="2600" dirty="0" smtClean="0">
                <a:solidFill>
                  <a:schemeClr val="accent2">
                    <a:lumMod val="50000"/>
                  </a:schemeClr>
                </a:solidFill>
                <a:latin typeface="+mj-lt"/>
                <a:cs typeface="Arial" pitchFamily="34" charset="0"/>
              </a:rPr>
              <a:t>Στοιχεία φορέα &amp; επενδυτικού σχεδίου</a:t>
            </a:r>
          </a:p>
          <a:p>
            <a:pPr lvl="1" eaLnBrk="1" hangingPunct="1">
              <a:buFont typeface="Wingdings" pitchFamily="2" charset="2"/>
              <a:buChar char="Ø"/>
              <a:defRPr/>
            </a:pPr>
            <a:r>
              <a:rPr lang="el-GR" sz="2600" dirty="0" smtClean="0">
                <a:solidFill>
                  <a:schemeClr val="accent2">
                    <a:lumMod val="50000"/>
                  </a:schemeClr>
                </a:solidFill>
                <a:latin typeface="+mj-lt"/>
                <a:cs typeface="Arial" pitchFamily="34" charset="0"/>
              </a:rPr>
              <a:t>Προσφορές για τις επιλέξιμες δαπάνες</a:t>
            </a:r>
          </a:p>
          <a:p>
            <a:pPr lvl="1" eaLnBrk="1" hangingPunct="1">
              <a:buFont typeface="Wingdings" pitchFamily="2" charset="2"/>
              <a:buChar char="Ø"/>
              <a:defRPr/>
            </a:pPr>
            <a:r>
              <a:rPr lang="el-GR" sz="2600" dirty="0" smtClean="0">
                <a:solidFill>
                  <a:schemeClr val="accent2">
                    <a:lumMod val="50000"/>
                  </a:schemeClr>
                </a:solidFill>
                <a:latin typeface="+mj-lt"/>
                <a:cs typeface="Arial" pitchFamily="34" charset="0"/>
              </a:rPr>
              <a:t>Υπεύθυνη Δήλωση βάσει υποδείγματος (Παράρτημα Ι προκήρυξης)</a:t>
            </a:r>
          </a:p>
          <a:p>
            <a:pPr eaLnBrk="1" hangingPunct="1">
              <a:buFont typeface="Wingdings 2" pitchFamily="18" charset="2"/>
              <a:buNone/>
              <a:defRPr/>
            </a:pPr>
            <a:r>
              <a:rPr lang="el-GR" dirty="0" smtClean="0">
                <a:solidFill>
                  <a:schemeClr val="accent2">
                    <a:lumMod val="50000"/>
                  </a:schemeClr>
                </a:solidFill>
                <a:latin typeface="+mj-lt"/>
                <a:cs typeface="Arial" pitchFamily="34" charset="0"/>
              </a:rPr>
              <a:t>2</a:t>
            </a:r>
            <a:r>
              <a:rPr lang="el-GR" baseline="30000" dirty="0" smtClean="0">
                <a:solidFill>
                  <a:schemeClr val="accent2">
                    <a:lumMod val="50000"/>
                  </a:schemeClr>
                </a:solidFill>
                <a:latin typeface="+mj-lt"/>
                <a:cs typeface="Arial" pitchFamily="34" charset="0"/>
              </a:rPr>
              <a:t>ο</a:t>
            </a:r>
            <a:r>
              <a:rPr lang="el-GR" dirty="0" smtClean="0">
                <a:solidFill>
                  <a:schemeClr val="accent2">
                    <a:lumMod val="50000"/>
                  </a:schemeClr>
                </a:solidFill>
                <a:latin typeface="+mj-lt"/>
                <a:cs typeface="Arial" pitchFamily="34" charset="0"/>
              </a:rPr>
              <a:t> Βήμα: φάκελος τεκμηρίωσης αίτησης υπαγωγής </a:t>
            </a:r>
          </a:p>
          <a:p>
            <a:pPr lvl="1" eaLnBrk="1" hangingPunct="1">
              <a:buFont typeface="Wingdings" pitchFamily="2" charset="2"/>
              <a:buChar char="Ø"/>
              <a:defRPr/>
            </a:pPr>
            <a:r>
              <a:rPr lang="el-GR" sz="2600" dirty="0" smtClean="0">
                <a:solidFill>
                  <a:schemeClr val="accent2">
                    <a:lumMod val="50000"/>
                  </a:schemeClr>
                </a:solidFill>
                <a:latin typeface="+mj-lt"/>
                <a:cs typeface="Arial" pitchFamily="34" charset="0"/>
              </a:rPr>
              <a:t>Αναλυτικά στοιχεία φορέα &amp; επενδυτικού σχεδίου</a:t>
            </a:r>
          </a:p>
          <a:p>
            <a:pPr lvl="1" eaLnBrk="1" hangingPunct="1">
              <a:buFont typeface="Wingdings" pitchFamily="2" charset="2"/>
              <a:buChar char="Ø"/>
              <a:defRPr/>
            </a:pPr>
            <a:r>
              <a:rPr lang="el-GR" sz="2600" dirty="0" smtClean="0">
                <a:solidFill>
                  <a:schemeClr val="accent2">
                    <a:lumMod val="50000"/>
                  </a:schemeClr>
                </a:solidFill>
                <a:latin typeface="+mj-lt"/>
                <a:cs typeface="Arial" pitchFamily="34" charset="0"/>
              </a:rPr>
              <a:t>Ερωτηματολόγιο υπογεγραμμένο ηλεκτρονικά(εκτύπωση ΠΣΚΕ)</a:t>
            </a:r>
          </a:p>
          <a:p>
            <a:pPr lvl="1" eaLnBrk="1" hangingPunct="1">
              <a:buFont typeface="Wingdings" pitchFamily="2" charset="2"/>
              <a:buChar char="Ø"/>
              <a:defRPr/>
            </a:pPr>
            <a:r>
              <a:rPr lang="el-GR" sz="2600" dirty="0" smtClean="0">
                <a:solidFill>
                  <a:schemeClr val="accent2">
                    <a:lumMod val="50000"/>
                  </a:schemeClr>
                </a:solidFill>
                <a:latin typeface="+mj-lt"/>
                <a:cs typeface="Arial" pitchFamily="34" charset="0"/>
              </a:rPr>
              <a:t>Οικονομοτεχνική μελέτη + προσαρτήματα αυτής (</a:t>
            </a:r>
            <a:r>
              <a:rPr lang="en-US" sz="2600" dirty="0" err="1" smtClean="0">
                <a:solidFill>
                  <a:schemeClr val="accent2">
                    <a:lumMod val="50000"/>
                  </a:schemeClr>
                </a:solidFill>
                <a:latin typeface="+mj-lt"/>
                <a:cs typeface="Arial" pitchFamily="34" charset="0"/>
              </a:rPr>
              <a:t>xls</a:t>
            </a:r>
            <a:r>
              <a:rPr lang="en-US" sz="2600" dirty="0" smtClean="0">
                <a:solidFill>
                  <a:schemeClr val="accent2">
                    <a:lumMod val="50000"/>
                  </a:schemeClr>
                </a:solidFill>
                <a:latin typeface="+mj-lt"/>
                <a:cs typeface="Arial" pitchFamily="34" charset="0"/>
              </a:rPr>
              <a:t> </a:t>
            </a:r>
            <a:r>
              <a:rPr lang="el-GR" sz="2600" dirty="0" smtClean="0">
                <a:solidFill>
                  <a:schemeClr val="accent2">
                    <a:lumMod val="50000"/>
                  </a:schemeClr>
                </a:solidFill>
                <a:latin typeface="+mj-lt"/>
                <a:cs typeface="Arial" pitchFamily="34" charset="0"/>
              </a:rPr>
              <a:t>βιωσιμότητας, σχέδια )</a:t>
            </a:r>
          </a:p>
          <a:p>
            <a:pPr lvl="1" eaLnBrk="1" hangingPunct="1">
              <a:buFont typeface="Wingdings" pitchFamily="2" charset="2"/>
              <a:buChar char="Ø"/>
              <a:defRPr/>
            </a:pPr>
            <a:r>
              <a:rPr lang="el-GR" sz="2600" dirty="0" smtClean="0">
                <a:solidFill>
                  <a:schemeClr val="accent2">
                    <a:lumMod val="50000"/>
                  </a:schemeClr>
                </a:solidFill>
                <a:latin typeface="+mj-lt"/>
                <a:cs typeface="Arial" pitchFamily="34" charset="0"/>
              </a:rPr>
              <a:t>Παράβολο </a:t>
            </a:r>
          </a:p>
          <a:p>
            <a:pPr lvl="1" eaLnBrk="1" hangingPunct="1">
              <a:buFont typeface="Wingdings" pitchFamily="2" charset="2"/>
              <a:buChar char="Ø"/>
              <a:defRPr/>
            </a:pPr>
            <a:r>
              <a:rPr lang="el-GR" sz="2600" dirty="0" smtClean="0">
                <a:solidFill>
                  <a:schemeClr val="accent2">
                    <a:lumMod val="50000"/>
                  </a:schemeClr>
                </a:solidFill>
                <a:latin typeface="+mj-lt"/>
                <a:cs typeface="Arial" pitchFamily="34" charset="0"/>
              </a:rPr>
              <a:t>Λοιπά δικαιολογητικά για την τεκμηρίωση των στοιχείων της αίτησης και των όρων νομιμότητας</a:t>
            </a:r>
          </a:p>
          <a:p>
            <a:pPr lvl="1" eaLnBrk="1" hangingPunct="1">
              <a:buFont typeface="Wingdings 2" pitchFamily="18" charset="2"/>
              <a:buNone/>
              <a:defRPr/>
            </a:pPr>
            <a:endParaRPr lang="el-GR" dirty="0" smtClean="0">
              <a:solidFill>
                <a:schemeClr val="tx2">
                  <a:lumMod val="50000"/>
                </a:schemeClr>
              </a:solidFill>
              <a:latin typeface="Arial" pitchFamily="34" charset="0"/>
              <a:cs typeface="Arial" pitchFamily="34" charset="0"/>
            </a:endParaRPr>
          </a:p>
          <a:p>
            <a:pPr lvl="1" eaLnBrk="1" hangingPunct="1">
              <a:buFont typeface="Wingdings" pitchFamily="2" charset="2"/>
              <a:buChar char="Ø"/>
              <a:defRPr/>
            </a:pPr>
            <a:endParaRPr lang="el-GR" dirty="0" smtClean="0">
              <a:solidFill>
                <a:schemeClr val="tx2">
                  <a:lumMod val="50000"/>
                </a:schemeClr>
              </a:solidFill>
              <a:latin typeface="Arial" pitchFamily="34" charset="0"/>
              <a:cs typeface="Arial" pitchFamily="34" charset="0"/>
            </a:endParaRPr>
          </a:p>
          <a:p>
            <a:pPr lvl="1" eaLnBrk="1" hangingPunct="1">
              <a:buFont typeface="Wingdings" pitchFamily="2" charset="2"/>
              <a:buChar char="Ø"/>
              <a:defRPr/>
            </a:pPr>
            <a:endParaRPr lang="el-GR" dirty="0" smtClean="0">
              <a:solidFill>
                <a:schemeClr val="tx2">
                  <a:lumMod val="50000"/>
                </a:schemeClr>
              </a:solidFill>
              <a:latin typeface="Arial" pitchFamily="34" charset="0"/>
              <a:cs typeface="Arial" pitchFamily="34" charset="0"/>
            </a:endParaRPr>
          </a:p>
          <a:p>
            <a:pPr lvl="1" eaLnBrk="1" hangingPunct="1">
              <a:buFont typeface="Wingdings" pitchFamily="2" charset="2"/>
              <a:buChar char="Ø"/>
              <a:defRPr/>
            </a:pPr>
            <a:endParaRPr lang="el-GR" dirty="0" smtClean="0">
              <a:solidFill>
                <a:schemeClr val="tx2">
                  <a:lumMod val="50000"/>
                </a:schemeClr>
              </a:solidFill>
              <a:latin typeface="Arial" pitchFamily="34" charset="0"/>
              <a:cs typeface="Arial" pitchFamily="34" charset="0"/>
            </a:endParaRPr>
          </a:p>
        </p:txBody>
      </p:sp>
      <p:sp>
        <p:nvSpPr>
          <p:cNvPr id="29700" name="3 - Θέση αριθμού διαφάνειας"/>
          <p:cNvSpPr>
            <a:spLocks noGrp="1"/>
          </p:cNvSpPr>
          <p:nvPr>
            <p:ph type="sldNum" sz="quarter" idx="12"/>
          </p:nvPr>
        </p:nvSpPr>
        <p:spPr bwMode="auto">
          <a:noFill/>
          <a:ln>
            <a:miter lim="800000"/>
            <a:headEnd/>
            <a:tailEnd/>
          </a:ln>
        </p:spPr>
        <p:txBody>
          <a:bodyPr/>
          <a:lstStyle/>
          <a:p>
            <a:fld id="{0AD50A7C-04C2-4BB3-88D6-0B3C0D1484B0}" type="slidenum">
              <a:rPr lang="en-US" altLang="en-US"/>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323850" y="1052513"/>
            <a:ext cx="8229600" cy="636587"/>
          </a:xfrm>
        </p:spPr>
        <p:txBody>
          <a:bodyPr/>
          <a:lstStyle/>
          <a:p>
            <a:r>
              <a:rPr lang="el-GR" altLang="en-US" sz="3200" smtClean="0"/>
              <a:t>Αντικείμενο Αξιολόγησης (3/4) </a:t>
            </a:r>
            <a:br>
              <a:rPr lang="el-GR" altLang="en-US" sz="3200" smtClean="0"/>
            </a:br>
            <a:r>
              <a:rPr lang="el-GR" altLang="en-US" sz="3200" smtClean="0"/>
              <a:t>Αιτήσεις υπαγωγής στο ΠΣΚΕ</a:t>
            </a:r>
          </a:p>
        </p:txBody>
      </p:sp>
      <p:sp>
        <p:nvSpPr>
          <p:cNvPr id="31747" name="3 - Θέση αριθμού διαφάνειας"/>
          <p:cNvSpPr>
            <a:spLocks noGrp="1"/>
          </p:cNvSpPr>
          <p:nvPr>
            <p:ph type="sldNum" sz="quarter" idx="12"/>
          </p:nvPr>
        </p:nvSpPr>
        <p:spPr bwMode="auto">
          <a:noFill/>
          <a:ln>
            <a:miter lim="800000"/>
            <a:headEnd/>
            <a:tailEnd/>
          </a:ln>
        </p:spPr>
        <p:txBody>
          <a:bodyPr/>
          <a:lstStyle/>
          <a:p>
            <a:fld id="{938B9B75-9117-459E-A320-4D895BA0181F}" type="slidenum">
              <a:rPr lang="en-US" altLang="en-US"/>
              <a:pPr/>
              <a:t>13</a:t>
            </a:fld>
            <a:endParaRPr lang="en-US" altLang="en-US"/>
          </a:p>
        </p:txBody>
      </p:sp>
      <p:pic>
        <p:nvPicPr>
          <p:cNvPr id="31748" name="Picture 5"/>
          <p:cNvPicPr>
            <a:picLocks noChangeAspect="1" noChangeArrowheads="1"/>
          </p:cNvPicPr>
          <p:nvPr/>
        </p:nvPicPr>
        <p:blipFill>
          <a:blip r:embed="rId3" cstate="print"/>
          <a:srcRect r="1443" b="3726"/>
          <a:stretch>
            <a:fillRect/>
          </a:stretch>
        </p:blipFill>
        <p:spPr bwMode="auto">
          <a:xfrm>
            <a:off x="323850" y="1819275"/>
            <a:ext cx="8362950"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250825" y="1484313"/>
            <a:ext cx="8229600" cy="864567"/>
          </a:xfrm>
        </p:spPr>
        <p:txBody>
          <a:bodyPr/>
          <a:lstStyle/>
          <a:p>
            <a:pPr>
              <a:defRPr/>
            </a:pPr>
            <a:r>
              <a:rPr lang="el-GR" sz="3200" dirty="0" smtClean="0">
                <a:solidFill>
                  <a:schemeClr val="accent1">
                    <a:lumMod val="50000"/>
                  </a:schemeClr>
                </a:solidFill>
              </a:rPr>
              <a:t>Φάσεις της διενέργειας  Β’ μέρους  αξιολόγησης (ανάλυση) </a:t>
            </a:r>
          </a:p>
        </p:txBody>
      </p:sp>
      <p:graphicFrame>
        <p:nvGraphicFramePr>
          <p:cNvPr id="5" name="4 - Θέση περιεχομένου"/>
          <p:cNvGraphicFramePr>
            <a:graphicFrameLocks noGrp="1"/>
          </p:cNvGraphicFramePr>
          <p:nvPr>
            <p:ph idx="1"/>
          </p:nvPr>
        </p:nvGraphicFramePr>
        <p:xfrm>
          <a:off x="323528" y="2132856"/>
          <a:ext cx="8640960"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3 - Θέση αριθμού διαφάνειας"/>
          <p:cNvSpPr>
            <a:spLocks noGrp="1"/>
          </p:cNvSpPr>
          <p:nvPr>
            <p:ph type="sldNum" sz="quarter" idx="12"/>
          </p:nvPr>
        </p:nvSpPr>
        <p:spPr bwMode="auto">
          <a:noFill/>
          <a:ln>
            <a:miter lim="800000"/>
            <a:headEnd/>
            <a:tailEnd/>
          </a:ln>
        </p:spPr>
        <p:txBody>
          <a:bodyPr/>
          <a:lstStyle/>
          <a:p>
            <a:fld id="{CF95FA49-104F-40B4-98B9-40F7D48C1A61}" type="slidenum">
              <a:rPr lang="en-US" altLang="en-US">
                <a:latin typeface="Calibri" pitchFamily="34" charset="0"/>
              </a:rPr>
              <a:pPr/>
              <a:t>14</a:t>
            </a:fld>
            <a:endParaRPr lang="en-US" altLang="en-US">
              <a:latin typeface="Calibri" pitchFamily="34" charset="0"/>
            </a:endParaRPr>
          </a:p>
        </p:txBody>
      </p:sp>
      <p:sp>
        <p:nvSpPr>
          <p:cNvPr id="7" name="6 - Ορθογώνιο"/>
          <p:cNvSpPr/>
          <p:nvPr/>
        </p:nvSpPr>
        <p:spPr>
          <a:xfrm>
            <a:off x="323850" y="5661025"/>
            <a:ext cx="8424863" cy="369888"/>
          </a:xfrm>
          <a:prstGeom prst="rect">
            <a:avLst/>
          </a:prstGeom>
        </p:spPr>
        <p:txBody>
          <a:bodyPr>
            <a:spAutoFit/>
          </a:bodyPr>
          <a:lstStyle/>
          <a:p>
            <a:pPr eaLnBrk="1" hangingPunct="1">
              <a:defRPr/>
            </a:pPr>
            <a:r>
              <a:rPr lang="el-GR" i="1" dirty="0">
                <a:solidFill>
                  <a:schemeClr val="accent1">
                    <a:lumMod val="50000"/>
                  </a:schemeClr>
                </a:solidFill>
              </a:rPr>
              <a:t>Προθεσμία ολοκλήρωσης αξιολόγησης: εντός  8 ημερών από την αποδοχή  </a:t>
            </a:r>
          </a:p>
        </p:txBody>
      </p:sp>
      <p:sp>
        <p:nvSpPr>
          <p:cNvPr id="6" name="1 - Τίτλος"/>
          <p:cNvSpPr txBox="1">
            <a:spLocks/>
          </p:cNvSpPr>
          <p:nvPr/>
        </p:nvSpPr>
        <p:spPr bwMode="auto">
          <a:xfrm>
            <a:off x="251520" y="764704"/>
            <a:ext cx="8642350" cy="431800"/>
          </a:xfrm>
          <a:prstGeom prst="rect">
            <a:avLst/>
          </a:prstGeom>
          <a:noFill/>
          <a:ln w="9525">
            <a:noFill/>
            <a:miter lim="800000"/>
            <a:headEnd/>
            <a:tailEnd/>
          </a:ln>
        </p:spPr>
        <p:txBody>
          <a:bodyPr lIns="0" rIns="0" bIns="0" anchor="b"/>
          <a:lstStyle/>
          <a:p>
            <a:pPr>
              <a:defRPr/>
            </a:pPr>
            <a:r>
              <a:rPr lang="el-GR" sz="3600" dirty="0">
                <a:solidFill>
                  <a:schemeClr val="accent1">
                    <a:lumMod val="50000"/>
                  </a:schemeClr>
                </a:solidFill>
                <a:latin typeface="+mj-lt"/>
                <a:ea typeface="+mj-ea"/>
                <a:cs typeface="+mj-cs"/>
              </a:rPr>
              <a:t/>
            </a:r>
            <a:br>
              <a:rPr lang="el-GR" sz="3600" dirty="0">
                <a:solidFill>
                  <a:schemeClr val="accent1">
                    <a:lumMod val="50000"/>
                  </a:schemeClr>
                </a:solidFill>
                <a:latin typeface="+mj-lt"/>
                <a:ea typeface="+mj-ea"/>
                <a:cs typeface="+mj-cs"/>
              </a:rPr>
            </a:br>
            <a:r>
              <a:rPr lang="el-GR" sz="3600" dirty="0" smtClean="0">
                <a:solidFill>
                  <a:schemeClr val="accent1">
                    <a:lumMod val="50000"/>
                  </a:schemeClr>
                </a:solidFill>
                <a:latin typeface="+mj-lt"/>
                <a:ea typeface="+mj-ea"/>
                <a:cs typeface="+mj-cs"/>
              </a:rPr>
              <a:t>Αντικείμενο  </a:t>
            </a:r>
            <a:r>
              <a:rPr lang="el-GR" sz="3600" dirty="0">
                <a:solidFill>
                  <a:schemeClr val="accent1">
                    <a:lumMod val="50000"/>
                  </a:schemeClr>
                </a:solidFill>
                <a:latin typeface="+mj-lt"/>
                <a:ea typeface="+mj-ea"/>
                <a:cs typeface="+mj-cs"/>
              </a:rPr>
              <a:t>Αξιολόγησης (4/4)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28775"/>
            <a:ext cx="8229600" cy="4695825"/>
          </a:xfrm>
        </p:spPr>
        <p:txBody>
          <a:bodyPr/>
          <a:lstStyle/>
          <a:p>
            <a:pPr>
              <a:buFont typeface="Wingdings" pitchFamily="2" charset="2"/>
              <a:buChar char="Ø"/>
              <a:defRPr/>
            </a:pPr>
            <a:r>
              <a:rPr lang="el-GR" sz="2400" b="1" i="1" dirty="0" smtClean="0">
                <a:solidFill>
                  <a:schemeClr val="accent2">
                    <a:lumMod val="50000"/>
                  </a:schemeClr>
                </a:solidFill>
                <a:latin typeface="+mj-lt"/>
              </a:rPr>
              <a:t>Ανάθεση αξιολόγησης με </a:t>
            </a:r>
            <a:r>
              <a:rPr lang="en-US" sz="2400" b="1" i="1" dirty="0" smtClean="0">
                <a:solidFill>
                  <a:schemeClr val="accent2">
                    <a:lumMod val="50000"/>
                  </a:schemeClr>
                </a:solidFill>
                <a:latin typeface="+mj-lt"/>
              </a:rPr>
              <a:t>e-mail </a:t>
            </a:r>
            <a:r>
              <a:rPr lang="el-GR" sz="2400" b="1" i="1" dirty="0" smtClean="0">
                <a:solidFill>
                  <a:schemeClr val="accent2">
                    <a:lumMod val="50000"/>
                  </a:schemeClr>
                </a:solidFill>
                <a:latin typeface="+mj-lt"/>
              </a:rPr>
              <a:t> μετά από τυχαία κλήρωση : προθεσμία αποδοχής 24 ώρες</a:t>
            </a:r>
          </a:p>
          <a:p>
            <a:pPr>
              <a:buFont typeface="Wingdings" pitchFamily="2" charset="2"/>
              <a:buChar char="Ø"/>
              <a:defRPr/>
            </a:pPr>
            <a:r>
              <a:rPr lang="el-GR" sz="2400" b="1" i="1" dirty="0" smtClean="0">
                <a:solidFill>
                  <a:schemeClr val="accent2">
                    <a:lumMod val="50000"/>
                  </a:schemeClr>
                </a:solidFill>
                <a:latin typeface="+mj-lt"/>
              </a:rPr>
              <a:t>Πρόσβαση στα υποβληθέντα δικαιολογητικά και αρχεία μέσω των ενεργειών:</a:t>
            </a:r>
            <a:endParaRPr lang="el-GR" sz="2400" b="1" i="1" dirty="0" smtClean="0">
              <a:solidFill>
                <a:srgbClr val="FF0000"/>
              </a:solidFill>
              <a:latin typeface="+mj-lt"/>
            </a:endParaRPr>
          </a:p>
          <a:p>
            <a:pPr lvl="1">
              <a:buFont typeface="Wingdings" pitchFamily="2" charset="2"/>
              <a:buChar char="q"/>
              <a:defRPr/>
            </a:pPr>
            <a:r>
              <a:rPr lang="el-GR" dirty="0" smtClean="0">
                <a:solidFill>
                  <a:schemeClr val="accent2">
                    <a:lumMod val="50000"/>
                  </a:schemeClr>
                </a:solidFill>
                <a:latin typeface="+mj-lt"/>
              </a:rPr>
              <a:t>Παραλαβές Αιτήσεων Υπαγωγής </a:t>
            </a:r>
          </a:p>
          <a:p>
            <a:pPr lvl="1">
              <a:buFont typeface="Wingdings" pitchFamily="2" charset="2"/>
              <a:buChar char="q"/>
              <a:defRPr/>
            </a:pPr>
            <a:r>
              <a:rPr lang="el-GR" dirty="0" smtClean="0">
                <a:solidFill>
                  <a:schemeClr val="accent2">
                    <a:lumMod val="50000"/>
                  </a:schemeClr>
                </a:solidFill>
                <a:latin typeface="+mj-lt"/>
              </a:rPr>
              <a:t>Τεκμηριώσεις Αιτήσεων Υπαγωγής</a:t>
            </a:r>
          </a:p>
          <a:p>
            <a:pPr lvl="1">
              <a:buFont typeface="Wingdings" pitchFamily="2" charset="2"/>
              <a:buChar char="q"/>
              <a:defRPr/>
            </a:pPr>
            <a:r>
              <a:rPr lang="el-GR" dirty="0" smtClean="0">
                <a:solidFill>
                  <a:schemeClr val="accent2">
                    <a:lumMod val="50000"/>
                  </a:schemeClr>
                </a:solidFill>
                <a:latin typeface="+mj-lt"/>
              </a:rPr>
              <a:t>Σύνοψη Στοιχείων επενδυτικού σχεδίου (παράγεται από το Βήμα </a:t>
            </a:r>
            <a:r>
              <a:rPr lang="en-US" dirty="0" smtClean="0">
                <a:solidFill>
                  <a:schemeClr val="accent2">
                    <a:lumMod val="50000"/>
                  </a:schemeClr>
                </a:solidFill>
                <a:latin typeface="+mj-lt"/>
              </a:rPr>
              <a:t>V</a:t>
            </a:r>
            <a:r>
              <a:rPr lang="el-GR" dirty="0" smtClean="0">
                <a:solidFill>
                  <a:schemeClr val="accent2">
                    <a:lumMod val="50000"/>
                  </a:schemeClr>
                </a:solidFill>
                <a:latin typeface="+mj-lt"/>
              </a:rPr>
              <a:t> «Εκτυπώσεις»  της  ενέργειας «Οι Έλεγχοι Πληρότητάς μου»)</a:t>
            </a:r>
          </a:p>
          <a:p>
            <a:pPr>
              <a:buFont typeface="Wingdings" pitchFamily="2" charset="2"/>
              <a:buChar char="Ø"/>
              <a:defRPr/>
            </a:pPr>
            <a:r>
              <a:rPr lang="el-GR" sz="2400" b="1" i="1" dirty="0" smtClean="0">
                <a:solidFill>
                  <a:schemeClr val="accent2">
                    <a:lumMod val="50000"/>
                  </a:schemeClr>
                </a:solidFill>
                <a:latin typeface="+mj-lt"/>
              </a:rPr>
              <a:t>Πρόσβαση στην ενέργεια «Αξιολόγηση» </a:t>
            </a:r>
          </a:p>
          <a:p>
            <a:pPr>
              <a:buFont typeface="Wingdings" pitchFamily="2" charset="2"/>
              <a:buChar char="Ø"/>
              <a:defRPr/>
            </a:pPr>
            <a:r>
              <a:rPr lang="el-GR" sz="2400" b="1" i="1" dirty="0" smtClean="0">
                <a:solidFill>
                  <a:schemeClr val="accent2">
                    <a:lumMod val="50000"/>
                  </a:schemeClr>
                </a:solidFill>
                <a:latin typeface="+mj-lt"/>
              </a:rPr>
              <a:t>Πρόσβαση σε Διευκρινιστικά στοιχεία/ ενέργεια «Μηνύματα»</a:t>
            </a:r>
          </a:p>
          <a:p>
            <a:pPr>
              <a:buFont typeface="Wingdings" pitchFamily="2" charset="2"/>
              <a:buChar char="Ø"/>
              <a:defRPr/>
            </a:pPr>
            <a:endParaRPr lang="el-GR" sz="2400" b="1" i="1" dirty="0" smtClean="0">
              <a:solidFill>
                <a:schemeClr val="accent2">
                  <a:lumMod val="50000"/>
                </a:schemeClr>
              </a:solidFill>
              <a:latin typeface="+mj-lt"/>
            </a:endParaRPr>
          </a:p>
          <a:p>
            <a:pPr>
              <a:buFont typeface="Wingdings 2" pitchFamily="18" charset="2"/>
              <a:buNone/>
              <a:defRPr/>
            </a:pPr>
            <a:endParaRPr lang="el-GR" sz="2400" b="1" i="1" dirty="0" smtClean="0">
              <a:solidFill>
                <a:schemeClr val="accent2">
                  <a:lumMod val="50000"/>
                </a:schemeClr>
              </a:solidFill>
              <a:latin typeface="+mj-lt"/>
            </a:endParaRPr>
          </a:p>
          <a:p>
            <a:pPr>
              <a:defRPr/>
            </a:pPr>
            <a:endParaRPr lang="el-GR" sz="2400" dirty="0" smtClean="0">
              <a:solidFill>
                <a:schemeClr val="accent2">
                  <a:lumMod val="50000"/>
                </a:schemeClr>
              </a:solidFill>
              <a:latin typeface="+mj-lt"/>
            </a:endParaRPr>
          </a:p>
          <a:p>
            <a:pPr>
              <a:defRPr/>
            </a:pPr>
            <a:endParaRPr lang="el-GR" sz="2400" dirty="0" smtClean="0">
              <a:solidFill>
                <a:schemeClr val="accent2">
                  <a:lumMod val="50000"/>
                </a:schemeClr>
              </a:solidFill>
              <a:latin typeface="+mj-lt"/>
            </a:endParaRPr>
          </a:p>
          <a:p>
            <a:pPr>
              <a:defRPr/>
            </a:pPr>
            <a:endParaRPr lang="el-GR" sz="2400" dirty="0">
              <a:solidFill>
                <a:schemeClr val="accent2">
                  <a:lumMod val="50000"/>
                </a:schemeClr>
              </a:solidFill>
              <a:latin typeface="+mj-lt"/>
            </a:endParaRPr>
          </a:p>
        </p:txBody>
      </p:sp>
      <p:sp>
        <p:nvSpPr>
          <p:cNvPr id="35843" name="3 - Θέση αριθμού διαφάνειας"/>
          <p:cNvSpPr>
            <a:spLocks noGrp="1"/>
          </p:cNvSpPr>
          <p:nvPr>
            <p:ph type="sldNum" sz="quarter" idx="12"/>
          </p:nvPr>
        </p:nvSpPr>
        <p:spPr bwMode="auto">
          <a:xfrm>
            <a:off x="8027988" y="6381750"/>
            <a:ext cx="762000" cy="365125"/>
          </a:xfrm>
          <a:noFill/>
          <a:ln>
            <a:miter lim="800000"/>
            <a:headEnd/>
            <a:tailEnd/>
          </a:ln>
        </p:spPr>
        <p:txBody>
          <a:bodyPr/>
          <a:lstStyle/>
          <a:p>
            <a:fld id="{A8589F13-FB67-482A-AE28-010A9C0DBF8A}" type="slidenum">
              <a:rPr lang="en-US" altLang="en-US" sz="1100">
                <a:latin typeface="Calibri" pitchFamily="34" charset="0"/>
              </a:rPr>
              <a:pPr/>
              <a:t>15</a:t>
            </a:fld>
            <a:endParaRPr lang="en-US" altLang="en-US" sz="1100">
              <a:latin typeface="Calibri" pitchFamily="34" charset="0"/>
            </a:endParaRPr>
          </a:p>
        </p:txBody>
      </p:sp>
      <p:sp>
        <p:nvSpPr>
          <p:cNvPr id="35844" name="1 - Τίτλος"/>
          <p:cNvSpPr>
            <a:spLocks noGrp="1"/>
          </p:cNvSpPr>
          <p:nvPr>
            <p:ph type="title"/>
          </p:nvPr>
        </p:nvSpPr>
        <p:spPr>
          <a:xfrm>
            <a:off x="395288" y="404813"/>
            <a:ext cx="8229600" cy="1079500"/>
          </a:xfrm>
        </p:spPr>
        <p:txBody>
          <a:bodyPr/>
          <a:lstStyle/>
          <a:p>
            <a:r>
              <a:rPr lang="el-GR" altLang="en-US" sz="2800" smtClean="0"/>
              <a:t>ΔΙΕΝΕΡΓΕΙΑ ΤΗΣ ΑΞΙΟΛΟΓΗΣΗΣ ΣΤΟ ΠΣΚΕ (1/3)</a:t>
            </a:r>
            <a:r>
              <a:rPr lang="en-US" altLang="en-US" sz="2800" smtClean="0"/>
              <a:t/>
            </a:r>
            <a:br>
              <a:rPr lang="en-US" altLang="en-US" sz="2800" smtClean="0"/>
            </a:br>
            <a:r>
              <a:rPr lang="el-GR" altLang="en-US" sz="2800" smtClean="0"/>
              <a:t>ΕΝΑΡΞΗ ΔΙΑΔΙΚΑΣΙΑΣ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484784"/>
            <a:ext cx="8229600" cy="5157192"/>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Aft>
                <a:spcPts val="1200"/>
              </a:spcAft>
              <a:defRPr/>
            </a:pPr>
            <a:r>
              <a:rPr lang="el-GR" sz="2000" b="1" dirty="0" smtClean="0">
                <a:solidFill>
                  <a:schemeClr val="accent1">
                    <a:lumMod val="50000"/>
                  </a:schemeClr>
                </a:solidFill>
                <a:latin typeface="+mj-lt"/>
              </a:rPr>
              <a:t>Αυτόματη μεταφορά  των  συμπληρωμένων πεδίων  </a:t>
            </a:r>
            <a:r>
              <a:rPr lang="el-GR" sz="2000" dirty="0" smtClean="0">
                <a:solidFill>
                  <a:schemeClr val="accent1">
                    <a:lumMod val="50000"/>
                  </a:schemeClr>
                </a:solidFill>
                <a:latin typeface="+mj-lt"/>
              </a:rPr>
              <a:t>από τα προηγούμενα στάδια  (π.χ. στοιχεία της Αίτησης </a:t>
            </a:r>
            <a:r>
              <a:rPr lang="el-GR" sz="2000" dirty="0" smtClean="0">
                <a:solidFill>
                  <a:schemeClr val="accent1">
                    <a:lumMod val="50000"/>
                  </a:schemeClr>
                </a:solidFill>
                <a:latin typeface="+mj-lt"/>
                <a:sym typeface="Wingdings" pitchFamily="2" charset="2"/>
              </a:rPr>
              <a:t>  Αξιολόγηση, στοιχεία Αξιολόγησης   Απόφαση Υπαγωγής  </a:t>
            </a:r>
            <a:r>
              <a:rPr lang="el-GR" sz="2000" dirty="0" err="1" smtClean="0">
                <a:solidFill>
                  <a:schemeClr val="accent1">
                    <a:lumMod val="50000"/>
                  </a:schemeClr>
                </a:solidFill>
                <a:latin typeface="+mj-lt"/>
                <a:sym typeface="Wingdings" pitchFamily="2" charset="2"/>
              </a:rPr>
              <a:t>κ.ο.κ</a:t>
            </a:r>
            <a:r>
              <a:rPr lang="el-GR" sz="2000" dirty="0" smtClean="0">
                <a:solidFill>
                  <a:schemeClr val="accent1">
                    <a:lumMod val="50000"/>
                  </a:schemeClr>
                </a:solidFill>
                <a:latin typeface="+mj-lt"/>
                <a:sym typeface="Wingdings" pitchFamily="2" charset="2"/>
              </a:rPr>
              <a:t> )</a:t>
            </a:r>
            <a:r>
              <a:rPr lang="el-GR" sz="2000" dirty="0" smtClean="0">
                <a:solidFill>
                  <a:schemeClr val="accent1">
                    <a:lumMod val="50000"/>
                  </a:schemeClr>
                </a:solidFill>
                <a:latin typeface="+mj-lt"/>
              </a:rPr>
              <a:t> </a:t>
            </a:r>
          </a:p>
          <a:p>
            <a:pPr>
              <a:spcAft>
                <a:spcPts val="1200"/>
              </a:spcAft>
              <a:defRPr/>
            </a:pPr>
            <a:r>
              <a:rPr lang="el-GR" sz="2000" b="1" i="1" dirty="0" smtClean="0">
                <a:solidFill>
                  <a:schemeClr val="accent1">
                    <a:lumMod val="50000"/>
                  </a:schemeClr>
                </a:solidFill>
                <a:latin typeface="+mj-lt"/>
              </a:rPr>
              <a:t>Ανοιχτά  / κλειστά </a:t>
            </a:r>
            <a:r>
              <a:rPr lang="el-GR" sz="2000" dirty="0" smtClean="0">
                <a:solidFill>
                  <a:schemeClr val="accent1">
                    <a:lumMod val="50000"/>
                  </a:schemeClr>
                </a:solidFill>
                <a:latin typeface="+mj-lt"/>
              </a:rPr>
              <a:t>πεδία  (επεξεργάσιμα / μη επεξεργάσιμα)</a:t>
            </a:r>
          </a:p>
          <a:p>
            <a:pPr>
              <a:spcAft>
                <a:spcPts val="1200"/>
              </a:spcAft>
              <a:defRPr/>
            </a:pPr>
            <a:r>
              <a:rPr lang="el-GR" sz="2000" b="1" i="1" dirty="0" smtClean="0">
                <a:solidFill>
                  <a:schemeClr val="accent1">
                    <a:lumMod val="50000"/>
                  </a:schemeClr>
                </a:solidFill>
                <a:latin typeface="+mj-lt"/>
              </a:rPr>
              <a:t>Επικαιροποίηση  των ανοιχτών </a:t>
            </a:r>
            <a:r>
              <a:rPr lang="el-GR" sz="2000" dirty="0" smtClean="0">
                <a:solidFill>
                  <a:schemeClr val="accent1">
                    <a:lumMod val="50000"/>
                  </a:schemeClr>
                </a:solidFill>
                <a:latin typeface="+mj-lt"/>
              </a:rPr>
              <a:t>πεδίων σύμφωνα με τις οδηγίες  </a:t>
            </a:r>
            <a:r>
              <a:rPr lang="el-GR" sz="2000" dirty="0" smtClean="0">
                <a:solidFill>
                  <a:schemeClr val="accent1">
                    <a:lumMod val="50000"/>
                  </a:schemeClr>
                </a:solidFill>
                <a:latin typeface="+mj-lt"/>
                <a:sym typeface="Wingdings" pitchFamily="2" charset="2"/>
              </a:rPr>
              <a:t> Σε περίπτωση αλλαγής του πεδίου </a:t>
            </a:r>
            <a:r>
              <a:rPr lang="el-GR" sz="2000" dirty="0" err="1" smtClean="0">
                <a:solidFill>
                  <a:schemeClr val="accent1">
                    <a:lumMod val="50000"/>
                  </a:schemeClr>
                </a:solidFill>
                <a:latin typeface="+mj-lt"/>
                <a:sym typeface="Wingdings" pitchFamily="2" charset="2"/>
              </a:rPr>
              <a:t></a:t>
            </a:r>
            <a:r>
              <a:rPr lang="el-GR" sz="2000" dirty="0" err="1" smtClean="0">
                <a:ln>
                  <a:solidFill>
                    <a:srgbClr val="FFFF00"/>
                  </a:solidFill>
                </a:ln>
                <a:solidFill>
                  <a:schemeClr val="accent1">
                    <a:lumMod val="50000"/>
                  </a:schemeClr>
                </a:solidFill>
                <a:latin typeface="+mj-lt"/>
                <a:sym typeface="Wingdings" pitchFamily="2" charset="2"/>
              </a:rPr>
              <a:t>αυτόματη</a:t>
            </a:r>
            <a:r>
              <a:rPr lang="el-GR" sz="2000" dirty="0" smtClean="0">
                <a:ln>
                  <a:solidFill>
                    <a:srgbClr val="FFFF00"/>
                  </a:solidFill>
                </a:ln>
                <a:solidFill>
                  <a:schemeClr val="accent1">
                    <a:lumMod val="50000"/>
                  </a:schemeClr>
                </a:solidFill>
                <a:latin typeface="+mj-lt"/>
                <a:sym typeface="Wingdings" pitchFamily="2" charset="2"/>
              </a:rPr>
              <a:t> σήμανση μεταβολών με κίτρινο χρώμα πεδίου</a:t>
            </a:r>
          </a:p>
          <a:p>
            <a:pPr>
              <a:spcAft>
                <a:spcPts val="1200"/>
              </a:spcAft>
              <a:defRPr/>
            </a:pPr>
            <a:r>
              <a:rPr lang="el-GR" sz="2000" b="1" i="1" dirty="0" smtClean="0">
                <a:solidFill>
                  <a:schemeClr val="accent1">
                    <a:lumMod val="50000"/>
                  </a:schemeClr>
                </a:solidFill>
                <a:latin typeface="+mj-lt"/>
              </a:rPr>
              <a:t>Αποθήκευση</a:t>
            </a:r>
            <a:r>
              <a:rPr lang="el-GR" sz="2000" i="1" dirty="0" smtClean="0">
                <a:solidFill>
                  <a:schemeClr val="accent1">
                    <a:lumMod val="50000"/>
                  </a:schemeClr>
                </a:solidFill>
                <a:latin typeface="+mj-lt"/>
              </a:rPr>
              <a:t>   </a:t>
            </a:r>
            <a:r>
              <a:rPr lang="el-GR" sz="2000" dirty="0" smtClean="0">
                <a:solidFill>
                  <a:schemeClr val="accent1">
                    <a:lumMod val="50000"/>
                  </a:schemeClr>
                </a:solidFill>
                <a:latin typeface="+mj-lt"/>
              </a:rPr>
              <a:t>πριν την έξοδο από κάθε καρτέλα</a:t>
            </a:r>
          </a:p>
          <a:p>
            <a:pPr>
              <a:spcAft>
                <a:spcPts val="1200"/>
              </a:spcAft>
              <a:defRPr/>
            </a:pPr>
            <a:r>
              <a:rPr lang="el-GR" sz="2000" b="1" i="1" dirty="0" smtClean="0">
                <a:solidFill>
                  <a:schemeClr val="accent1">
                    <a:lumMod val="50000"/>
                  </a:schemeClr>
                </a:solidFill>
                <a:latin typeface="+mj-lt"/>
              </a:rPr>
              <a:t>Έλεγχος ορθότητας  πριν την υποβολή</a:t>
            </a:r>
            <a:r>
              <a:rPr lang="el-GR" sz="2000" dirty="0" smtClean="0">
                <a:solidFill>
                  <a:schemeClr val="accent1">
                    <a:lumMod val="50000"/>
                  </a:schemeClr>
                </a:solidFill>
                <a:latin typeface="+mj-lt"/>
              </a:rPr>
              <a:t>:  επισημάνσεις/ παρατηρήσεις </a:t>
            </a:r>
            <a:r>
              <a:rPr lang="el-GR" sz="2000" dirty="0" smtClean="0">
                <a:solidFill>
                  <a:schemeClr val="accent1">
                    <a:lumMod val="50000"/>
                  </a:schemeClr>
                </a:solidFill>
                <a:latin typeface="+mj-lt"/>
                <a:sym typeface="Wingdings" pitchFamily="2" charset="2"/>
              </a:rPr>
              <a:t></a:t>
            </a:r>
            <a:r>
              <a:rPr lang="el-GR" sz="2000" dirty="0" smtClean="0">
                <a:solidFill>
                  <a:schemeClr val="accent1">
                    <a:lumMod val="50000"/>
                  </a:schemeClr>
                </a:solidFill>
                <a:latin typeface="+mj-lt"/>
              </a:rPr>
              <a:t>  κατάλληλες διορθώσεις  </a:t>
            </a:r>
            <a:r>
              <a:rPr lang="el-GR" sz="2000" dirty="0" smtClean="0">
                <a:solidFill>
                  <a:schemeClr val="accent1">
                    <a:lumMod val="50000"/>
                  </a:schemeClr>
                </a:solidFill>
                <a:latin typeface="+mj-lt"/>
                <a:sym typeface="Wingdings" pitchFamily="2" charset="2"/>
              </a:rPr>
              <a:t></a:t>
            </a:r>
            <a:r>
              <a:rPr lang="el-GR" sz="2000" dirty="0" smtClean="0">
                <a:solidFill>
                  <a:schemeClr val="accent1">
                    <a:lumMod val="50000"/>
                  </a:schemeClr>
                </a:solidFill>
                <a:latin typeface="+mj-lt"/>
              </a:rPr>
              <a:t>   ενεργοποίηση της  υποβολής της ενέργειας. </a:t>
            </a:r>
          </a:p>
          <a:p>
            <a:pPr>
              <a:spcAft>
                <a:spcPts val="0"/>
              </a:spcAft>
              <a:defRPr/>
            </a:pPr>
            <a:r>
              <a:rPr lang="el-GR" sz="2000" dirty="0" smtClean="0">
                <a:solidFill>
                  <a:schemeClr val="accent1">
                    <a:lumMod val="50000"/>
                  </a:schemeClr>
                </a:solidFill>
                <a:latin typeface="+mj-lt"/>
              </a:rPr>
              <a:t> </a:t>
            </a:r>
            <a:r>
              <a:rPr lang="en-US" sz="2000" b="1" i="1" dirty="0" smtClean="0">
                <a:solidFill>
                  <a:schemeClr val="accent1">
                    <a:lumMod val="50000"/>
                  </a:schemeClr>
                </a:solidFill>
                <a:latin typeface="+mj-lt"/>
              </a:rPr>
              <a:t>Helpdesk </a:t>
            </a:r>
            <a:r>
              <a:rPr lang="el-GR" sz="2000" dirty="0" smtClean="0">
                <a:solidFill>
                  <a:schemeClr val="accent1">
                    <a:lumMod val="50000"/>
                  </a:schemeClr>
                </a:solidFill>
                <a:latin typeface="+mj-lt"/>
              </a:rPr>
              <a:t>αξιολογητών : </a:t>
            </a:r>
          </a:p>
          <a:p>
            <a:pPr lvl="1">
              <a:spcAft>
                <a:spcPts val="0"/>
              </a:spcAft>
              <a:defRPr/>
            </a:pPr>
            <a:r>
              <a:rPr lang="el-GR" sz="2000" dirty="0" smtClean="0">
                <a:solidFill>
                  <a:schemeClr val="accent1">
                    <a:lumMod val="50000"/>
                  </a:schemeClr>
                </a:solidFill>
                <a:latin typeface="+mj-lt"/>
              </a:rPr>
              <a:t>Τεχνική υποστήριξη </a:t>
            </a:r>
            <a:r>
              <a:rPr lang="el-GR" sz="2000" dirty="0" smtClean="0">
                <a:solidFill>
                  <a:schemeClr val="accent1">
                    <a:lumMod val="50000"/>
                  </a:schemeClr>
                </a:solidFill>
                <a:latin typeface="+mj-lt"/>
                <a:sym typeface="Wingdings" pitchFamily="2" charset="2"/>
              </a:rPr>
              <a:t>ΠΣΚΕ </a:t>
            </a:r>
          </a:p>
          <a:p>
            <a:pPr lvl="1">
              <a:spcAft>
                <a:spcPts val="0"/>
              </a:spcAft>
              <a:defRPr/>
            </a:pPr>
            <a:r>
              <a:rPr lang="el-GR" sz="2000" dirty="0" smtClean="0">
                <a:solidFill>
                  <a:schemeClr val="accent1">
                    <a:lumMod val="50000"/>
                  </a:schemeClr>
                </a:solidFill>
                <a:latin typeface="+mj-lt"/>
                <a:sym typeface="Wingdings" pitchFamily="2" charset="2"/>
              </a:rPr>
              <a:t>Υποστήριξη για θέματα Οδηγού Αξιολόγησης (ΓΔΙΕ) </a:t>
            </a:r>
            <a:endParaRPr lang="el-GR" sz="1600" dirty="0" smtClean="0">
              <a:solidFill>
                <a:schemeClr val="accent1">
                  <a:lumMod val="50000"/>
                </a:schemeClr>
              </a:solidFill>
              <a:latin typeface="Arial" pitchFamily="34" charset="0"/>
            </a:endParaRPr>
          </a:p>
          <a:p>
            <a:pPr>
              <a:defRPr/>
            </a:pPr>
            <a:endParaRPr lang="el-GR" dirty="0"/>
          </a:p>
        </p:txBody>
      </p:sp>
      <p:sp>
        <p:nvSpPr>
          <p:cNvPr id="37891" name="3 - Θέση αριθμού διαφάνειας"/>
          <p:cNvSpPr>
            <a:spLocks noGrp="1"/>
          </p:cNvSpPr>
          <p:nvPr>
            <p:ph type="sldNum" sz="quarter" idx="12"/>
          </p:nvPr>
        </p:nvSpPr>
        <p:spPr bwMode="auto">
          <a:xfrm>
            <a:off x="8027988" y="6381750"/>
            <a:ext cx="762000" cy="365125"/>
          </a:xfrm>
          <a:noFill/>
          <a:ln>
            <a:miter lim="800000"/>
            <a:headEnd/>
            <a:tailEnd/>
          </a:ln>
        </p:spPr>
        <p:txBody>
          <a:bodyPr/>
          <a:lstStyle/>
          <a:p>
            <a:fld id="{59EFAE2C-4F58-4636-9641-D190FD9F7678}" type="slidenum">
              <a:rPr lang="en-US" altLang="en-US" sz="1100">
                <a:latin typeface="Calibri" pitchFamily="34" charset="0"/>
              </a:rPr>
              <a:pPr/>
              <a:t>16</a:t>
            </a:fld>
            <a:endParaRPr lang="en-US" altLang="en-US" sz="1100">
              <a:latin typeface="Calibri" pitchFamily="34" charset="0"/>
            </a:endParaRPr>
          </a:p>
        </p:txBody>
      </p:sp>
      <p:sp>
        <p:nvSpPr>
          <p:cNvPr id="48132" name="1 - Τίτλος"/>
          <p:cNvSpPr>
            <a:spLocks noGrp="1"/>
          </p:cNvSpPr>
          <p:nvPr>
            <p:ph type="title"/>
          </p:nvPr>
        </p:nvSpPr>
        <p:spPr>
          <a:xfrm>
            <a:off x="395288" y="765175"/>
            <a:ext cx="8569325" cy="763588"/>
          </a:xfrm>
        </p:spPr>
        <p:txBody>
          <a:bodyPr/>
          <a:lstStyle/>
          <a:p>
            <a:pPr>
              <a:defRPr/>
            </a:pPr>
            <a:r>
              <a:rPr lang="el-GR" sz="2800" dirty="0" smtClean="0"/>
              <a:t>ΔΙΕΝΕΡΓΕΙΑ ΤΗΣ ΑΞΙΟΛΟΓΗΣΗΣ ΣΤΟ ΠΣΚΕ (2/3)</a:t>
            </a:r>
            <a:r>
              <a:rPr lang="en-US" sz="2800" dirty="0" smtClean="0"/>
              <a:t/>
            </a:r>
            <a:br>
              <a:rPr lang="en-US" sz="2800" dirty="0" smtClean="0"/>
            </a:br>
            <a:r>
              <a:rPr lang="el-GR" sz="2800" dirty="0" smtClean="0">
                <a:solidFill>
                  <a:schemeClr val="accent1">
                    <a:lumMod val="50000"/>
                  </a:schemeClr>
                </a:solidFill>
              </a:rPr>
              <a:t>ΓΕΝΙΚΕΣ ΟΔΗΓΙΕΣ</a:t>
            </a:r>
            <a:endParaRPr lang="el-GR"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457200" y="704850"/>
            <a:ext cx="8229600" cy="1068388"/>
          </a:xfrm>
        </p:spPr>
        <p:txBody>
          <a:bodyPr/>
          <a:lstStyle/>
          <a:p>
            <a:r>
              <a:rPr lang="el-GR" altLang="en-US" sz="2800" smtClean="0"/>
              <a:t>ΔΙΕΝΕΡΓΕΙΑ ΑΞΙΟΛΟΓΗΣΗΣ ΣΤΟ ΠΣΚΕ (3/3)</a:t>
            </a:r>
            <a:br>
              <a:rPr lang="el-GR" altLang="en-US" sz="2800" smtClean="0"/>
            </a:br>
            <a:r>
              <a:rPr lang="el-GR" altLang="en-US" sz="2800" smtClean="0"/>
              <a:t>ΒΗΜΑΤΑ ΕΝΕΡΓΕΙΑΣ «ΑΞΙΟΛΟΓΗΣΗ»</a:t>
            </a:r>
          </a:p>
        </p:txBody>
      </p:sp>
      <p:sp>
        <p:nvSpPr>
          <p:cNvPr id="3" name="2 - Θέση περιεχομένου"/>
          <p:cNvSpPr>
            <a:spLocks noGrp="1"/>
          </p:cNvSpPr>
          <p:nvPr>
            <p:ph idx="1"/>
          </p:nvPr>
        </p:nvSpPr>
        <p:spPr>
          <a:xfrm>
            <a:off x="457200" y="1935163"/>
            <a:ext cx="8435975" cy="4389437"/>
          </a:xfrm>
        </p:spPr>
        <p:txBody>
          <a:bodyPr/>
          <a:lstStyle/>
          <a:p>
            <a:pPr>
              <a:spcAft>
                <a:spcPts val="600"/>
              </a:spcAft>
              <a:buFont typeface="Wingdings"/>
              <a:buChar char="à"/>
              <a:defRPr/>
            </a:pPr>
            <a:r>
              <a:rPr lang="el-GR" sz="1800" dirty="0" smtClean="0">
                <a:solidFill>
                  <a:schemeClr val="accent1">
                    <a:lumMod val="50000"/>
                  </a:schemeClr>
                </a:solidFill>
                <a:latin typeface="+mj-lt"/>
                <a:sym typeface="Wingdings" pitchFamily="2" charset="2"/>
              </a:rPr>
              <a:t>Οδηγίες σχετικού Κεφαλαίου Οδηγού Αξιολόγησης </a:t>
            </a:r>
          </a:p>
          <a:p>
            <a:pPr>
              <a:spcAft>
                <a:spcPts val="600"/>
              </a:spcAft>
              <a:buFont typeface="Wingdings"/>
              <a:buChar char="à"/>
              <a:defRPr/>
            </a:pPr>
            <a:r>
              <a:rPr lang="el-GR" sz="1800" dirty="0" smtClean="0">
                <a:solidFill>
                  <a:schemeClr val="accent1">
                    <a:lumMod val="50000"/>
                  </a:schemeClr>
                </a:solidFill>
                <a:latin typeface="+mj-lt"/>
                <a:sym typeface="Wingdings" pitchFamily="2" charset="2"/>
              </a:rPr>
              <a:t>Οδηγίες των Σημείων Ελέγχου του Οδηγού Αξιολόγησης</a:t>
            </a:r>
          </a:p>
          <a:p>
            <a:pPr lvl="2">
              <a:spcAft>
                <a:spcPts val="600"/>
              </a:spcAft>
              <a:buFont typeface="Wingdings" pitchFamily="2" charset="2"/>
              <a:buChar char="Ø"/>
              <a:defRPr/>
            </a:pPr>
            <a:r>
              <a:rPr lang="el-GR" sz="1800" dirty="0" smtClean="0">
                <a:solidFill>
                  <a:schemeClr val="accent1">
                    <a:lumMod val="50000"/>
                  </a:schemeClr>
                </a:solidFill>
                <a:latin typeface="+mj-lt"/>
              </a:rPr>
              <a:t>ΒΗΜΑ Ι: ΕΠΙΚΑΙΡΟΠΟΙΗΣΗ ΣΤΟΙΧΕΙΩΝ ΑΙΤΗΣΗΣ – ΕΡΩΤΗΜΑΤΟΛΟΓΙΟΥ</a:t>
            </a:r>
          </a:p>
          <a:p>
            <a:pPr lvl="2">
              <a:spcAft>
                <a:spcPts val="600"/>
              </a:spcAft>
              <a:buFont typeface="Wingdings" pitchFamily="2" charset="2"/>
              <a:buChar char="Ø"/>
              <a:defRPr/>
            </a:pPr>
            <a:r>
              <a:rPr lang="el-GR" sz="1800" dirty="0" smtClean="0">
                <a:solidFill>
                  <a:schemeClr val="accent1">
                    <a:lumMod val="50000"/>
                  </a:schemeClr>
                </a:solidFill>
                <a:latin typeface="+mj-lt"/>
              </a:rPr>
              <a:t>ΒΗΜΑ ΙΙ: ΕΠΙΚΑΙΡΟΠΟΙΗΣΗ ΣΤΟΙΧΕΙΩΝ ΚΟΣΤΟΥΣ – ΧΡΗΜΑΤΟΔΟΤΙΚΟΥ ΣΧΗΜΑΤΟΣ</a:t>
            </a:r>
          </a:p>
          <a:p>
            <a:pPr lvl="2">
              <a:spcAft>
                <a:spcPts val="600"/>
              </a:spcAft>
              <a:buFont typeface="Wingdings" pitchFamily="2" charset="2"/>
              <a:buChar char="Ø"/>
              <a:defRPr/>
            </a:pPr>
            <a:r>
              <a:rPr lang="el-GR" sz="1800" dirty="0" smtClean="0">
                <a:solidFill>
                  <a:schemeClr val="accent1">
                    <a:lumMod val="50000"/>
                  </a:schemeClr>
                </a:solidFill>
                <a:latin typeface="+mj-lt"/>
              </a:rPr>
              <a:t>Βήμα ΙΙΙ: ΕΛΕΓΧΟΣ ΝΟΜΙΜΟΤΗΤΑΣ</a:t>
            </a:r>
          </a:p>
          <a:p>
            <a:pPr lvl="2">
              <a:spcAft>
                <a:spcPts val="600"/>
              </a:spcAft>
              <a:buFont typeface="Wingdings" pitchFamily="2" charset="2"/>
              <a:buChar char="Ø"/>
              <a:defRPr/>
            </a:pPr>
            <a:r>
              <a:rPr lang="el-GR" sz="1800" dirty="0" smtClean="0">
                <a:solidFill>
                  <a:schemeClr val="accent1">
                    <a:lumMod val="50000"/>
                  </a:schemeClr>
                </a:solidFill>
                <a:latin typeface="+mj-lt"/>
              </a:rPr>
              <a:t>ΒΗΜΑ </a:t>
            </a:r>
            <a:r>
              <a:rPr lang="en-US" sz="1800" dirty="0" smtClean="0">
                <a:solidFill>
                  <a:schemeClr val="accent1">
                    <a:lumMod val="50000"/>
                  </a:schemeClr>
                </a:solidFill>
                <a:latin typeface="+mj-lt"/>
              </a:rPr>
              <a:t>IV</a:t>
            </a:r>
            <a:r>
              <a:rPr lang="el-GR" sz="1800" dirty="0" smtClean="0">
                <a:solidFill>
                  <a:schemeClr val="accent1">
                    <a:lumMod val="50000"/>
                  </a:schemeClr>
                </a:solidFill>
                <a:latin typeface="+mj-lt"/>
              </a:rPr>
              <a:t>: ΒΑΘΜΟΛΟΓΙΑ</a:t>
            </a:r>
          </a:p>
          <a:p>
            <a:pPr lvl="2">
              <a:spcAft>
                <a:spcPts val="600"/>
              </a:spcAft>
              <a:buFont typeface="Wingdings" pitchFamily="2" charset="2"/>
              <a:buChar char="Ø"/>
              <a:defRPr/>
            </a:pPr>
            <a:r>
              <a:rPr lang="el-GR" sz="1800" dirty="0" smtClean="0">
                <a:solidFill>
                  <a:schemeClr val="accent1">
                    <a:lumMod val="50000"/>
                  </a:schemeClr>
                </a:solidFill>
                <a:latin typeface="+mj-lt"/>
              </a:rPr>
              <a:t>ΒΗΜΑ </a:t>
            </a:r>
            <a:r>
              <a:rPr lang="en-US" sz="1800" dirty="0" smtClean="0">
                <a:solidFill>
                  <a:schemeClr val="accent1">
                    <a:lumMod val="50000"/>
                  </a:schemeClr>
                </a:solidFill>
                <a:latin typeface="+mj-lt"/>
              </a:rPr>
              <a:t>V</a:t>
            </a:r>
            <a:r>
              <a:rPr lang="el-GR" sz="1800" dirty="0" smtClean="0">
                <a:solidFill>
                  <a:schemeClr val="accent1">
                    <a:lumMod val="50000"/>
                  </a:schemeClr>
                </a:solidFill>
                <a:latin typeface="+mj-lt"/>
              </a:rPr>
              <a:t>: ΤΕΛΙΚΟ ΣΥΜΠΕΡΑΣΜΑ</a:t>
            </a:r>
          </a:p>
          <a:p>
            <a:pPr lvl="2">
              <a:spcAft>
                <a:spcPts val="600"/>
              </a:spcAft>
              <a:buFont typeface="Wingdings" pitchFamily="2" charset="2"/>
              <a:buChar char="Ø"/>
              <a:defRPr/>
            </a:pPr>
            <a:r>
              <a:rPr lang="el-GR" sz="1800" dirty="0" smtClean="0">
                <a:solidFill>
                  <a:schemeClr val="accent1">
                    <a:lumMod val="50000"/>
                  </a:schemeClr>
                </a:solidFill>
                <a:latin typeface="+mj-lt"/>
              </a:rPr>
              <a:t>Βήμα </a:t>
            </a:r>
            <a:r>
              <a:rPr lang="en-US" sz="1800" dirty="0" smtClean="0">
                <a:solidFill>
                  <a:schemeClr val="accent1">
                    <a:lumMod val="50000"/>
                  </a:schemeClr>
                </a:solidFill>
                <a:latin typeface="+mj-lt"/>
              </a:rPr>
              <a:t>V</a:t>
            </a:r>
            <a:r>
              <a:rPr lang="el-GR" sz="1800" dirty="0" smtClean="0">
                <a:solidFill>
                  <a:schemeClr val="accent1">
                    <a:lumMod val="50000"/>
                  </a:schemeClr>
                </a:solidFill>
                <a:latin typeface="+mj-lt"/>
              </a:rPr>
              <a:t>Ι: ΚΑΤΑΡΤΙΣΗ – ΕΠΙΣΥΝΑΨΗ ΕΓΓΡΑΦΩΝ ΑΞΙΟΛΟΓΗΣΗΣ</a:t>
            </a:r>
          </a:p>
          <a:p>
            <a:pPr lvl="2">
              <a:spcAft>
                <a:spcPts val="600"/>
              </a:spcAft>
              <a:buFont typeface="Wingdings" pitchFamily="2" charset="2"/>
              <a:buChar char="Ø"/>
              <a:defRPr/>
            </a:pPr>
            <a:r>
              <a:rPr lang="el-GR" sz="1800" dirty="0" smtClean="0">
                <a:solidFill>
                  <a:schemeClr val="accent1">
                    <a:lumMod val="50000"/>
                  </a:schemeClr>
                </a:solidFill>
                <a:latin typeface="+mj-lt"/>
              </a:rPr>
              <a:t>ΒΗΜΑ </a:t>
            </a:r>
            <a:r>
              <a:rPr lang="en-US" sz="1800" dirty="0" smtClean="0">
                <a:solidFill>
                  <a:schemeClr val="accent1">
                    <a:lumMod val="50000"/>
                  </a:schemeClr>
                </a:solidFill>
                <a:latin typeface="+mj-lt"/>
              </a:rPr>
              <a:t>V</a:t>
            </a:r>
            <a:r>
              <a:rPr lang="el-GR" sz="1800" dirty="0" smtClean="0">
                <a:solidFill>
                  <a:schemeClr val="accent1">
                    <a:lumMod val="50000"/>
                  </a:schemeClr>
                </a:solidFill>
                <a:latin typeface="+mj-lt"/>
              </a:rPr>
              <a:t>Ι</a:t>
            </a:r>
            <a:r>
              <a:rPr lang="en-US" sz="1800" dirty="0" smtClean="0">
                <a:solidFill>
                  <a:schemeClr val="accent1">
                    <a:lumMod val="50000"/>
                  </a:schemeClr>
                </a:solidFill>
                <a:latin typeface="+mj-lt"/>
              </a:rPr>
              <a:t>I</a:t>
            </a:r>
            <a:r>
              <a:rPr lang="el-GR" sz="1800" dirty="0" smtClean="0">
                <a:solidFill>
                  <a:schemeClr val="accent1">
                    <a:lumMod val="50000"/>
                  </a:schemeClr>
                </a:solidFill>
                <a:latin typeface="+mj-lt"/>
              </a:rPr>
              <a:t>: ΈΛΕΓΧΟΣ ΟΡΘΟΤΗΤΑΣ - ΠΛΗΡΟΤΗΤΑΣ</a:t>
            </a:r>
          </a:p>
          <a:p>
            <a:pPr lvl="2">
              <a:spcAft>
                <a:spcPts val="600"/>
              </a:spcAft>
              <a:buFont typeface="Wingdings" pitchFamily="2" charset="2"/>
              <a:buChar char="Ø"/>
              <a:defRPr/>
            </a:pPr>
            <a:r>
              <a:rPr lang="el-GR" sz="1800" dirty="0" smtClean="0">
                <a:solidFill>
                  <a:schemeClr val="accent1">
                    <a:lumMod val="50000"/>
                  </a:schemeClr>
                </a:solidFill>
                <a:latin typeface="+mj-lt"/>
              </a:rPr>
              <a:t>ΒΗΜΑ </a:t>
            </a:r>
            <a:r>
              <a:rPr lang="en-US" sz="1800" dirty="0" smtClean="0">
                <a:solidFill>
                  <a:schemeClr val="accent1">
                    <a:lumMod val="50000"/>
                  </a:schemeClr>
                </a:solidFill>
                <a:latin typeface="+mj-lt"/>
              </a:rPr>
              <a:t>V</a:t>
            </a:r>
            <a:r>
              <a:rPr lang="el-GR" sz="1800" dirty="0" smtClean="0">
                <a:solidFill>
                  <a:schemeClr val="accent1">
                    <a:lumMod val="50000"/>
                  </a:schemeClr>
                </a:solidFill>
                <a:latin typeface="+mj-lt"/>
              </a:rPr>
              <a:t>Ι</a:t>
            </a:r>
            <a:r>
              <a:rPr lang="en-US" sz="1800" dirty="0" smtClean="0">
                <a:solidFill>
                  <a:schemeClr val="accent1">
                    <a:lumMod val="50000"/>
                  </a:schemeClr>
                </a:solidFill>
                <a:latin typeface="+mj-lt"/>
              </a:rPr>
              <a:t>I</a:t>
            </a:r>
            <a:r>
              <a:rPr lang="el-GR" sz="1800" dirty="0" smtClean="0">
                <a:solidFill>
                  <a:schemeClr val="accent1">
                    <a:lumMod val="50000"/>
                  </a:schemeClr>
                </a:solidFill>
                <a:latin typeface="+mj-lt"/>
              </a:rPr>
              <a:t>Ι: ΗΛΕΚΤΡΟΝΙΚΗ ΥΠΟΒΟΛΗ</a:t>
            </a:r>
          </a:p>
          <a:p>
            <a:pPr lvl="2">
              <a:spcAft>
                <a:spcPts val="600"/>
              </a:spcAft>
              <a:buFont typeface="Wingdings" pitchFamily="2" charset="2"/>
              <a:buChar char="Ø"/>
              <a:defRPr/>
            </a:pPr>
            <a:r>
              <a:rPr lang="el-GR" sz="1800" dirty="0" smtClean="0">
                <a:solidFill>
                  <a:schemeClr val="accent1">
                    <a:lumMod val="50000"/>
                  </a:schemeClr>
                </a:solidFill>
                <a:latin typeface="+mj-lt"/>
              </a:rPr>
              <a:t>ΒΗΜΑ </a:t>
            </a:r>
            <a:r>
              <a:rPr lang="en-US" sz="1800" dirty="0" smtClean="0">
                <a:solidFill>
                  <a:schemeClr val="accent1">
                    <a:lumMod val="50000"/>
                  </a:schemeClr>
                </a:solidFill>
                <a:latin typeface="+mj-lt"/>
              </a:rPr>
              <a:t>IX</a:t>
            </a:r>
            <a:r>
              <a:rPr lang="el-GR" sz="1800" dirty="0" smtClean="0">
                <a:solidFill>
                  <a:schemeClr val="accent1">
                    <a:lumMod val="50000"/>
                  </a:schemeClr>
                </a:solidFill>
                <a:latin typeface="+mj-lt"/>
              </a:rPr>
              <a:t>: ΕΚΤΥΠΩΣΕΙΣ</a:t>
            </a:r>
            <a:endParaRPr lang="el-GR" sz="1800" dirty="0" smtClean="0">
              <a:latin typeface="+mj-lt"/>
            </a:endParaRPr>
          </a:p>
          <a:p>
            <a:pPr>
              <a:buFont typeface="Wingdings" pitchFamily="2" charset="2"/>
              <a:buChar char="Ø"/>
              <a:defRPr/>
            </a:pPr>
            <a:endParaRPr lang="el-GR" sz="1600" b="1" i="1" dirty="0" smtClean="0"/>
          </a:p>
          <a:p>
            <a:pPr lvl="1">
              <a:buFont typeface="Wingdings" pitchFamily="2" charset="2"/>
              <a:buChar char="Ø"/>
              <a:defRPr/>
            </a:pPr>
            <a:endParaRPr lang="el-GR" sz="1400" b="1" i="1" dirty="0" smtClean="0">
              <a:solidFill>
                <a:schemeClr val="accent1">
                  <a:lumMod val="50000"/>
                </a:schemeClr>
              </a:solidFill>
            </a:endParaRPr>
          </a:p>
          <a:p>
            <a:pPr>
              <a:defRPr/>
            </a:pPr>
            <a:endParaRPr lang="el-GR" dirty="0"/>
          </a:p>
        </p:txBody>
      </p:sp>
      <p:sp>
        <p:nvSpPr>
          <p:cNvPr id="39940" name="3 - Θέση αριθμού διαφάνειας"/>
          <p:cNvSpPr>
            <a:spLocks noGrp="1"/>
          </p:cNvSpPr>
          <p:nvPr>
            <p:ph type="sldNum" sz="quarter" idx="12"/>
          </p:nvPr>
        </p:nvSpPr>
        <p:spPr bwMode="auto">
          <a:noFill/>
          <a:ln>
            <a:miter lim="800000"/>
            <a:headEnd/>
            <a:tailEnd/>
          </a:ln>
        </p:spPr>
        <p:txBody>
          <a:bodyPr/>
          <a:lstStyle/>
          <a:p>
            <a:fld id="{4484A665-F68A-4CF5-8418-CD04ED3DAC5A}" type="slidenum">
              <a:rPr lang="en-US" altLang="en-US"/>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a:xfrm>
            <a:off x="827088" y="692150"/>
            <a:ext cx="8316912" cy="504825"/>
          </a:xfrm>
        </p:spPr>
        <p:txBody>
          <a:bodyPr/>
          <a:lstStyle/>
          <a:p>
            <a:r>
              <a:rPr lang="el-GR" altLang="en-US" sz="2800" b="1" smtClean="0"/>
              <a:t>Έλεγχος δικαιολογητικών</a:t>
            </a:r>
          </a:p>
        </p:txBody>
      </p:sp>
      <p:sp>
        <p:nvSpPr>
          <p:cNvPr id="18435" name="2 - Θέση περιεχομένου"/>
          <p:cNvSpPr>
            <a:spLocks noGrp="1"/>
          </p:cNvSpPr>
          <p:nvPr>
            <p:ph idx="1"/>
          </p:nvPr>
        </p:nvSpPr>
        <p:spPr>
          <a:xfrm>
            <a:off x="468313" y="1196975"/>
            <a:ext cx="8229600" cy="5256213"/>
          </a:xfrm>
        </p:spPr>
        <p:txBody>
          <a:bodyPr/>
          <a:lstStyle/>
          <a:p>
            <a:pPr>
              <a:defRPr/>
            </a:pPr>
            <a:r>
              <a:rPr lang="el-GR" sz="2200" dirty="0" smtClean="0">
                <a:solidFill>
                  <a:schemeClr val="accent1">
                    <a:lumMod val="50000"/>
                  </a:schemeClr>
                </a:solidFill>
                <a:latin typeface="Arial" pitchFamily="34" charset="0"/>
              </a:rPr>
              <a:t>Ελέγχονται:</a:t>
            </a:r>
            <a:endParaRPr lang="el-GR" dirty="0" smtClean="0">
              <a:solidFill>
                <a:schemeClr val="accent1">
                  <a:lumMod val="50000"/>
                </a:schemeClr>
              </a:solidFill>
              <a:latin typeface="Arial" pitchFamily="34" charset="0"/>
            </a:endParaRPr>
          </a:p>
          <a:p>
            <a:pPr lvl="1">
              <a:buFont typeface="Courier New" pitchFamily="49" charset="0"/>
              <a:buChar char="o"/>
              <a:defRPr/>
            </a:pPr>
            <a:r>
              <a:rPr lang="el-GR" sz="2000" dirty="0" smtClean="0">
                <a:solidFill>
                  <a:schemeClr val="accent1">
                    <a:lumMod val="50000"/>
                  </a:schemeClr>
                </a:solidFill>
                <a:latin typeface="Arial" pitchFamily="34" charset="0"/>
              </a:rPr>
              <a:t>Εκδότης ή και ο υπογράφων </a:t>
            </a:r>
          </a:p>
          <a:p>
            <a:pPr lvl="1">
              <a:buFont typeface="Courier New" pitchFamily="49" charset="0"/>
              <a:buChar char="o"/>
              <a:defRPr/>
            </a:pPr>
            <a:r>
              <a:rPr lang="el-GR" sz="2000" dirty="0" smtClean="0">
                <a:solidFill>
                  <a:schemeClr val="accent1">
                    <a:lumMod val="50000"/>
                  </a:schemeClr>
                </a:solidFill>
                <a:latin typeface="Arial" pitchFamily="34" charset="0"/>
              </a:rPr>
              <a:t>Ισχύς δικαιολογητικών </a:t>
            </a:r>
          </a:p>
          <a:p>
            <a:pPr lvl="1">
              <a:spcAft>
                <a:spcPts val="1200"/>
              </a:spcAft>
              <a:buFont typeface="Courier New" pitchFamily="49" charset="0"/>
              <a:buChar char="o"/>
              <a:defRPr/>
            </a:pPr>
            <a:r>
              <a:rPr lang="el-GR" sz="2000" dirty="0" smtClean="0">
                <a:solidFill>
                  <a:schemeClr val="accent1">
                    <a:lumMod val="50000"/>
                  </a:schemeClr>
                </a:solidFill>
                <a:latin typeface="Arial" pitchFamily="34" charset="0"/>
              </a:rPr>
              <a:t>Περιεχόμενο των δικαιολογητικών σύμφωνα με το Παράρτημα 1 Προκήρυξης  </a:t>
            </a:r>
          </a:p>
          <a:p>
            <a:pPr>
              <a:defRPr/>
            </a:pPr>
            <a:r>
              <a:rPr lang="el-GR" sz="2200" dirty="0" smtClean="0">
                <a:solidFill>
                  <a:schemeClr val="accent1">
                    <a:lumMod val="50000"/>
                  </a:schemeClr>
                </a:solidFill>
                <a:latin typeface="Arial" pitchFamily="34" charset="0"/>
              </a:rPr>
              <a:t>Αποδοχή επιπλέον / εναλλακτικών δικαιολογητικών εάν : </a:t>
            </a:r>
          </a:p>
          <a:p>
            <a:pPr lvl="1">
              <a:buFont typeface="Courier New" pitchFamily="49" charset="0"/>
              <a:buChar char="o"/>
              <a:defRPr/>
            </a:pPr>
            <a:r>
              <a:rPr lang="el-GR" sz="2000" dirty="0" smtClean="0">
                <a:solidFill>
                  <a:schemeClr val="accent1">
                    <a:lumMod val="50000"/>
                  </a:schemeClr>
                </a:solidFill>
                <a:latin typeface="Arial" pitchFamily="34" charset="0"/>
              </a:rPr>
              <a:t>Είχαν υποβληθεί με την αίτηση υπαγωγής ή την τεκμηρίωση αυτής</a:t>
            </a:r>
          </a:p>
          <a:p>
            <a:pPr lvl="1">
              <a:spcAft>
                <a:spcPts val="1200"/>
              </a:spcAft>
              <a:buFont typeface="Courier New" pitchFamily="49" charset="0"/>
              <a:buChar char="o"/>
              <a:defRPr/>
            </a:pPr>
            <a:r>
              <a:rPr lang="el-GR" sz="2000" dirty="0" smtClean="0">
                <a:solidFill>
                  <a:schemeClr val="accent1">
                    <a:lumMod val="50000"/>
                  </a:schemeClr>
                </a:solidFill>
                <a:latin typeface="Arial" pitchFamily="34" charset="0"/>
              </a:rPr>
              <a:t>Τεκμηριώνουν επαρκώς το ελεγχόμενο στοιχείο </a:t>
            </a:r>
          </a:p>
          <a:p>
            <a:pPr>
              <a:defRPr/>
            </a:pPr>
            <a:r>
              <a:rPr lang="el-GR" sz="2400" dirty="0" smtClean="0">
                <a:solidFill>
                  <a:schemeClr val="accent1">
                    <a:lumMod val="50000"/>
                  </a:schemeClr>
                </a:solidFill>
                <a:latin typeface="Arial" pitchFamily="34" charset="0"/>
              </a:rPr>
              <a:t>Διευκρινιστικά Μηνύματα </a:t>
            </a:r>
          </a:p>
          <a:p>
            <a:pPr lvl="1">
              <a:buFont typeface="Courier New" pitchFamily="49" charset="0"/>
              <a:buChar char="o"/>
              <a:defRPr/>
            </a:pPr>
            <a:r>
              <a:rPr lang="el-GR" sz="2000" dirty="0" smtClean="0">
                <a:solidFill>
                  <a:schemeClr val="accent1">
                    <a:lumMod val="50000"/>
                  </a:schemeClr>
                </a:solidFill>
                <a:latin typeface="Arial" pitchFamily="34" charset="0"/>
              </a:rPr>
              <a:t>αφού ολοκληρωθεί ο έλεγχος ΟΛΩΝ των σημείων ελέγχου</a:t>
            </a:r>
          </a:p>
          <a:p>
            <a:pPr lvl="1">
              <a:buFont typeface="Courier New" pitchFamily="49" charset="0"/>
              <a:buChar char="o"/>
              <a:defRPr/>
            </a:pPr>
            <a:r>
              <a:rPr lang="el-GR" sz="2000" dirty="0" smtClean="0">
                <a:solidFill>
                  <a:schemeClr val="accent1">
                    <a:lumMod val="50000"/>
                  </a:schemeClr>
                </a:solidFill>
                <a:latin typeface="Arial" pitchFamily="34" charset="0"/>
              </a:rPr>
              <a:t>συντάσσονται από αξιολογητή – αποστέλλονται από υπηρεσία</a:t>
            </a:r>
          </a:p>
          <a:p>
            <a:pPr lvl="1">
              <a:buFont typeface="Courier New" pitchFamily="49" charset="0"/>
              <a:buChar char="o"/>
              <a:defRPr/>
            </a:pPr>
            <a:r>
              <a:rPr lang="el-GR" sz="2000" dirty="0" smtClean="0">
                <a:solidFill>
                  <a:schemeClr val="accent1">
                    <a:lumMod val="50000"/>
                  </a:schemeClr>
                </a:solidFill>
                <a:latin typeface="Arial" pitchFamily="34" charset="0"/>
              </a:rPr>
              <a:t>τάσσεται προθεσμία απάντησης: </a:t>
            </a:r>
            <a:r>
              <a:rPr lang="el-GR" sz="2000" u="sng" dirty="0" smtClean="0">
                <a:solidFill>
                  <a:schemeClr val="accent1">
                    <a:lumMod val="50000"/>
                  </a:schemeClr>
                </a:solidFill>
                <a:latin typeface="Arial" pitchFamily="34" charset="0"/>
              </a:rPr>
              <a:t>έως</a:t>
            </a:r>
            <a:r>
              <a:rPr lang="el-GR" sz="2000" dirty="0" smtClean="0">
                <a:solidFill>
                  <a:schemeClr val="accent1">
                    <a:lumMod val="50000"/>
                  </a:schemeClr>
                </a:solidFill>
                <a:latin typeface="Arial" pitchFamily="34" charset="0"/>
              </a:rPr>
              <a:t> 8 ημέρες</a:t>
            </a:r>
          </a:p>
          <a:p>
            <a:pPr lvl="1">
              <a:buFont typeface="Courier New" pitchFamily="49" charset="0"/>
              <a:buChar char="o"/>
              <a:defRPr/>
            </a:pPr>
            <a:endParaRPr lang="el-GR" sz="2000" dirty="0" smtClean="0">
              <a:solidFill>
                <a:schemeClr val="accent1">
                  <a:lumMod val="50000"/>
                </a:schemeClr>
              </a:solidFill>
              <a:latin typeface="Arial" pitchFamily="34" charset="0"/>
            </a:endParaRPr>
          </a:p>
          <a:p>
            <a:pPr>
              <a:buFont typeface="Wingdings 2" pitchFamily="18" charset="2"/>
              <a:buNone/>
              <a:defRPr/>
            </a:pPr>
            <a:endParaRPr lang="el-GR" dirty="0" smtClean="0">
              <a:solidFill>
                <a:schemeClr val="accent1">
                  <a:lumMod val="50000"/>
                </a:schemeClr>
              </a:solidFill>
              <a:latin typeface="Arial" pitchFamily="34" charset="0"/>
            </a:endParaRPr>
          </a:p>
        </p:txBody>
      </p:sp>
      <p:sp>
        <p:nvSpPr>
          <p:cNvPr id="41988" name="3 - Θέση αριθμού διαφάνειας"/>
          <p:cNvSpPr>
            <a:spLocks noGrp="1"/>
          </p:cNvSpPr>
          <p:nvPr>
            <p:ph type="sldNum" sz="quarter" idx="12"/>
          </p:nvPr>
        </p:nvSpPr>
        <p:spPr bwMode="auto">
          <a:noFill/>
          <a:ln>
            <a:miter lim="800000"/>
            <a:headEnd/>
            <a:tailEnd/>
          </a:ln>
        </p:spPr>
        <p:txBody>
          <a:bodyPr/>
          <a:lstStyle/>
          <a:p>
            <a:fld id="{E054E356-D83D-49E2-AE95-91E81D2FB87D}" type="slidenum">
              <a:rPr lang="en-US" altLang="en-US"/>
              <a:pPr/>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457200" y="704850"/>
            <a:ext cx="8229600" cy="636588"/>
          </a:xfrm>
        </p:spPr>
        <p:txBody>
          <a:bodyPr/>
          <a:lstStyle/>
          <a:p>
            <a:r>
              <a:rPr lang="el-GR" altLang="en-US" sz="4000" smtClean="0"/>
              <a:t>Έλεγχος Προϋποθέσεων Νομιμότητας </a:t>
            </a:r>
          </a:p>
        </p:txBody>
      </p:sp>
      <p:graphicFrame>
        <p:nvGraphicFramePr>
          <p:cNvPr id="5" name="4 - Θέση περιεχομένου"/>
          <p:cNvGraphicFramePr>
            <a:graphicFrameLocks noGrp="1"/>
          </p:cNvGraphicFramePr>
          <p:nvPr>
            <p:ph idx="1"/>
          </p:nvPr>
        </p:nvGraphicFramePr>
        <p:xfrm>
          <a:off x="467544" y="2132856"/>
          <a:ext cx="8219256" cy="419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3 - Θέση αριθμού διαφάνειας"/>
          <p:cNvSpPr>
            <a:spLocks noGrp="1"/>
          </p:cNvSpPr>
          <p:nvPr>
            <p:ph type="sldNum" sz="quarter" idx="12"/>
          </p:nvPr>
        </p:nvSpPr>
        <p:spPr bwMode="auto">
          <a:noFill/>
          <a:ln>
            <a:miter lim="800000"/>
            <a:headEnd/>
            <a:tailEnd/>
          </a:ln>
        </p:spPr>
        <p:txBody>
          <a:bodyPr/>
          <a:lstStyle/>
          <a:p>
            <a:fld id="{5A29FD97-DC1E-4A5F-8C32-DE177746EF24}" type="slidenum">
              <a:rPr lang="en-US" altLang="en-US"/>
              <a:pPr/>
              <a:t>19</a:t>
            </a:fld>
            <a:endParaRPr lang="en-US" altLang="en-US"/>
          </a:p>
        </p:txBody>
      </p:sp>
      <p:sp>
        <p:nvSpPr>
          <p:cNvPr id="6" name="5 - TextBox"/>
          <p:cNvSpPr txBox="1"/>
          <p:nvPr/>
        </p:nvSpPr>
        <p:spPr>
          <a:xfrm>
            <a:off x="0" y="1484313"/>
            <a:ext cx="9144000" cy="461962"/>
          </a:xfrm>
          <a:prstGeom prst="rect">
            <a:avLst/>
          </a:prstGeom>
          <a:noFill/>
        </p:spPr>
        <p:txBody>
          <a:bodyPr>
            <a:spAutoFit/>
          </a:bodyPr>
          <a:lstStyle/>
          <a:p>
            <a:pPr eaLnBrk="1" hangingPunct="1">
              <a:defRPr/>
            </a:pPr>
            <a:r>
              <a:rPr lang="el-GR" sz="2400" dirty="0">
                <a:solidFill>
                  <a:schemeClr val="accent1">
                    <a:lumMod val="50000"/>
                  </a:schemeClr>
                </a:solidFill>
                <a:latin typeface="Arial" charset="0"/>
                <a:cs typeface="Arial" charset="0"/>
              </a:rPr>
              <a:t>Επεξήγηση του Πίνακα Κεφ. 3, Μέρους Β΄ Οδηγού  Αξιολόγησης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pPr eaLnBrk="1" hangingPunct="1"/>
            <a:r>
              <a:rPr lang="el-GR" altLang="en-US" smtClean="0"/>
              <a:t>Περιεχόμενα Παρουσίασης </a:t>
            </a:r>
          </a:p>
        </p:txBody>
      </p:sp>
      <p:sp>
        <p:nvSpPr>
          <p:cNvPr id="3" name="2 - Θέση περιεχομένου"/>
          <p:cNvSpPr>
            <a:spLocks noGrp="1"/>
          </p:cNvSpPr>
          <p:nvPr>
            <p:ph idx="1"/>
          </p:nvPr>
        </p:nvSpPr>
        <p:spPr>
          <a:xfrm>
            <a:off x="457200" y="1935163"/>
            <a:ext cx="8229600" cy="4662487"/>
          </a:xfrm>
          <a:solidFill>
            <a:schemeClr val="bg1"/>
          </a:solidFill>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l-GR" sz="4000" dirty="0" smtClean="0">
                <a:solidFill>
                  <a:schemeClr val="tx2">
                    <a:lumMod val="75000"/>
                  </a:schemeClr>
                </a:solidFill>
                <a:latin typeface="+mj-lt"/>
              </a:rPr>
              <a:t>Γενικά</a:t>
            </a:r>
          </a:p>
          <a:p>
            <a:pPr marL="641033" lvl="1" indent="-274320" eaLnBrk="1" fontAlgn="auto" hangingPunct="1">
              <a:spcAft>
                <a:spcPts val="0"/>
              </a:spcAft>
              <a:buClr>
                <a:schemeClr val="accent3"/>
              </a:buClr>
              <a:buFont typeface="Wingdings 2"/>
              <a:buChar char=""/>
              <a:defRPr/>
            </a:pPr>
            <a:r>
              <a:rPr lang="el-GR" sz="3800" dirty="0" smtClean="0">
                <a:solidFill>
                  <a:schemeClr val="tx2">
                    <a:lumMod val="75000"/>
                  </a:schemeClr>
                </a:solidFill>
                <a:latin typeface="+mj-lt"/>
              </a:rPr>
              <a:t>Θεσμικό Πλαίσιο &amp; Πληροφοριακό Υλικό αξιολόγησης</a:t>
            </a:r>
          </a:p>
          <a:p>
            <a:pPr marL="641033" lvl="1" indent="-274320" eaLnBrk="1" fontAlgn="auto" hangingPunct="1">
              <a:spcAft>
                <a:spcPts val="0"/>
              </a:spcAft>
              <a:buClr>
                <a:schemeClr val="accent3"/>
              </a:buClr>
              <a:buFont typeface="Wingdings 2"/>
              <a:buChar char=""/>
              <a:defRPr/>
            </a:pPr>
            <a:r>
              <a:rPr lang="el-GR" sz="3800" dirty="0" smtClean="0">
                <a:solidFill>
                  <a:schemeClr val="tx2">
                    <a:lumMod val="75000"/>
                  </a:schemeClr>
                </a:solidFill>
                <a:latin typeface="+mj-lt"/>
              </a:rPr>
              <a:t>Βασικά εργαλεία  Αξιολόγησης</a:t>
            </a:r>
            <a:endParaRPr lang="el-GR" sz="3800" dirty="0">
              <a:solidFill>
                <a:schemeClr val="tx2">
                  <a:lumMod val="75000"/>
                </a:schemeClr>
              </a:solidFill>
              <a:latin typeface="+mj-lt"/>
            </a:endParaRPr>
          </a:p>
          <a:p>
            <a:pPr marL="274320" indent="-274320" eaLnBrk="1" fontAlgn="auto" hangingPunct="1">
              <a:spcAft>
                <a:spcPts val="0"/>
              </a:spcAft>
              <a:buClr>
                <a:schemeClr val="accent3"/>
              </a:buClr>
              <a:buFont typeface="Wingdings 2"/>
              <a:buChar char=""/>
              <a:defRPr/>
            </a:pPr>
            <a:r>
              <a:rPr lang="el-GR" sz="4000" dirty="0" smtClean="0">
                <a:solidFill>
                  <a:schemeClr val="tx2">
                    <a:lumMod val="75000"/>
                  </a:schemeClr>
                </a:solidFill>
                <a:latin typeface="+mj-lt"/>
              </a:rPr>
              <a:t>Αντικείμενο και Διαδικασία Αξιολόγησης </a:t>
            </a:r>
          </a:p>
          <a:p>
            <a:pPr marL="274320" indent="-274320" eaLnBrk="1" fontAlgn="auto" hangingPunct="1">
              <a:spcAft>
                <a:spcPts val="0"/>
              </a:spcAft>
              <a:buClr>
                <a:schemeClr val="accent3"/>
              </a:buClr>
              <a:buFont typeface="Wingdings 2"/>
              <a:buChar char=""/>
              <a:defRPr/>
            </a:pPr>
            <a:r>
              <a:rPr lang="el-GR" sz="4000" dirty="0">
                <a:solidFill>
                  <a:schemeClr val="tx2">
                    <a:lumMod val="75000"/>
                  </a:schemeClr>
                </a:solidFill>
                <a:latin typeface="+mj-lt"/>
              </a:rPr>
              <a:t>Διενέργεια αξιολόγησης στο ΠΣΚΕ</a:t>
            </a:r>
          </a:p>
          <a:p>
            <a:pPr marL="274320" indent="-274320" eaLnBrk="1" fontAlgn="auto" hangingPunct="1">
              <a:spcAft>
                <a:spcPts val="0"/>
              </a:spcAft>
              <a:buClr>
                <a:schemeClr val="accent3"/>
              </a:buClr>
              <a:buFont typeface="Wingdings 2"/>
              <a:buChar char=""/>
              <a:defRPr/>
            </a:pPr>
            <a:r>
              <a:rPr lang="el-GR" sz="4000" dirty="0" smtClean="0">
                <a:solidFill>
                  <a:schemeClr val="tx2">
                    <a:lumMod val="75000"/>
                  </a:schemeClr>
                </a:solidFill>
                <a:latin typeface="+mj-lt"/>
              </a:rPr>
              <a:t>Έλεγχος δικαιολογητικών και προϋποθέσεων Νομιμότητας – Αξιολόγηση Εύλογου Κόστους </a:t>
            </a:r>
          </a:p>
          <a:p>
            <a:pPr marL="274320" indent="-274320" eaLnBrk="1" fontAlgn="auto" hangingPunct="1">
              <a:spcAft>
                <a:spcPts val="0"/>
              </a:spcAft>
              <a:buClr>
                <a:schemeClr val="accent3"/>
              </a:buClr>
              <a:buFont typeface="Wingdings 2"/>
              <a:buChar char=""/>
              <a:defRPr/>
            </a:pPr>
            <a:endParaRPr lang="el-GR" sz="4000" dirty="0" smtClean="0">
              <a:solidFill>
                <a:schemeClr val="tx2">
                  <a:lumMod val="75000"/>
                </a:schemeClr>
              </a:solidFill>
              <a:latin typeface="+mj-lt"/>
            </a:endParaRPr>
          </a:p>
        </p:txBody>
      </p:sp>
      <p:sp>
        <p:nvSpPr>
          <p:cNvPr id="9220" name="3 - Θέση αριθμού διαφάνειας"/>
          <p:cNvSpPr>
            <a:spLocks noGrp="1"/>
          </p:cNvSpPr>
          <p:nvPr>
            <p:ph type="sldNum" sz="quarter" idx="12"/>
          </p:nvPr>
        </p:nvSpPr>
        <p:spPr bwMode="auto">
          <a:noFill/>
          <a:ln>
            <a:miter lim="800000"/>
            <a:headEnd/>
            <a:tailEnd/>
          </a:ln>
        </p:spPr>
        <p:txBody>
          <a:bodyPr/>
          <a:lstStyle/>
          <a:p>
            <a:fld id="{991AC5F3-4C6D-42FD-B8D8-F5AF680037E5}" type="slidenum">
              <a:rPr lang="en-US" altLang="en-US"/>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708025"/>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539750" y="1628775"/>
          <a:ext cx="8137525" cy="3816350"/>
        </p:xfrm>
        <a:graphic>
          <a:graphicData uri="http://schemas.openxmlformats.org/drawingml/2006/table">
            <a:tbl>
              <a:tblPr firstRow="1" bandRow="1">
                <a:tableStyleId>{5C22544A-7EE6-4342-B048-85BDC9FD1C3A}</a:tableStyleId>
              </a:tblPr>
              <a:tblGrid>
                <a:gridCol w="2217501"/>
                <a:gridCol w="5920024"/>
              </a:tblGrid>
              <a:tr h="587131">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47" marR="91447" marT="45719" marB="45719"/>
                </a:tc>
                <a:tc>
                  <a:txBody>
                    <a:bodyPr/>
                    <a:lstStyle/>
                    <a:p>
                      <a:r>
                        <a:rPr lang="el-GR" sz="1800" dirty="0" smtClean="0">
                          <a:latin typeface="Arial" pitchFamily="34" charset="0"/>
                          <a:cs typeface="Arial" pitchFamily="34" charset="0"/>
                        </a:rPr>
                        <a:t>Τρόπος </a:t>
                      </a:r>
                      <a:r>
                        <a:rPr lang="el-GR" sz="1800" dirty="0" smtClean="0">
                          <a:solidFill>
                            <a:schemeClr val="bg1"/>
                          </a:solidFill>
                          <a:latin typeface="Arial" pitchFamily="34" charset="0"/>
                          <a:cs typeface="Arial" pitchFamily="34" charset="0"/>
                        </a:rPr>
                        <a:t>Ελέγχου </a:t>
                      </a:r>
                      <a:endParaRPr lang="el-GR" sz="1800" dirty="0">
                        <a:solidFill>
                          <a:schemeClr val="bg1"/>
                        </a:solidFill>
                        <a:latin typeface="Arial" pitchFamily="34" charset="0"/>
                        <a:cs typeface="Arial" pitchFamily="34" charset="0"/>
                      </a:endParaRPr>
                    </a:p>
                  </a:txBody>
                  <a:tcPr marL="91447" marR="91447" marT="45719" marB="45719"/>
                </a:tc>
              </a:tr>
              <a:tr h="3229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1">
                              <a:lumMod val="50000"/>
                            </a:schemeClr>
                          </a:solidFill>
                          <a:latin typeface="Arial" pitchFamily="34" charset="0"/>
                          <a:cs typeface="Arial" pitchFamily="34" charset="0"/>
                        </a:rPr>
                        <a:t>Οικονομοτεχνική Μελέτη &amp;  Προσαρτήματα </a:t>
                      </a:r>
                    </a:p>
                    <a:p>
                      <a:endParaRPr lang="el-GR" sz="1800" dirty="0">
                        <a:solidFill>
                          <a:schemeClr val="accent1">
                            <a:lumMod val="50000"/>
                          </a:schemeClr>
                        </a:solidFill>
                        <a:latin typeface="Arial" pitchFamily="34" charset="0"/>
                        <a:cs typeface="Arial" pitchFamily="34" charset="0"/>
                      </a:endParaRPr>
                    </a:p>
                  </a:txBody>
                  <a:tcPr marL="91447" marR="91447" marT="45719" marB="45719" anchor="ctr"/>
                </a:tc>
                <a:tc>
                  <a:txBody>
                    <a:bodyPr/>
                    <a:lstStyle/>
                    <a:p>
                      <a:pPr lvl="0">
                        <a:buFont typeface="Arial" pitchFamily="34" charset="0"/>
                        <a:buChar char="•"/>
                      </a:pPr>
                      <a:r>
                        <a:rPr lang="el-GR" sz="1800" dirty="0" smtClean="0">
                          <a:solidFill>
                            <a:schemeClr val="accent1">
                              <a:lumMod val="50000"/>
                            </a:schemeClr>
                          </a:solidFill>
                          <a:latin typeface="Arial" pitchFamily="34" charset="0"/>
                          <a:cs typeface="Arial" pitchFamily="34" charset="0"/>
                        </a:rPr>
                        <a:t>Περιεχόμενο Οικονομοτεχνικής Μελέτης </a:t>
                      </a:r>
                    </a:p>
                    <a:p>
                      <a:pPr lvl="1">
                        <a:buFont typeface="Arial" pitchFamily="34" charset="0"/>
                        <a:buChar char="•"/>
                      </a:pPr>
                      <a:r>
                        <a:rPr lang="el-GR" sz="1800" dirty="0" smtClean="0">
                          <a:solidFill>
                            <a:schemeClr val="accent1">
                              <a:lumMod val="50000"/>
                            </a:schemeClr>
                          </a:solidFill>
                          <a:latin typeface="Arial" pitchFamily="34" charset="0"/>
                          <a:cs typeface="Arial" pitchFamily="34" charset="0"/>
                        </a:rPr>
                        <a:t>Ενότητες / Στοιχεία </a:t>
                      </a:r>
                    </a:p>
                    <a:p>
                      <a:pPr lvl="1">
                        <a:buFont typeface="Arial" pitchFamily="34" charset="0"/>
                        <a:buChar char="•"/>
                      </a:pPr>
                      <a:r>
                        <a:rPr lang="el-GR" sz="1800" dirty="0" smtClean="0">
                          <a:solidFill>
                            <a:schemeClr val="accent1">
                              <a:lumMod val="50000"/>
                            </a:schemeClr>
                          </a:solidFill>
                          <a:latin typeface="Arial" pitchFamily="34" charset="0"/>
                          <a:cs typeface="Arial" pitchFamily="34" charset="0"/>
                        </a:rPr>
                        <a:t>Αναφορά έργων ή και εγκαταστάσεων </a:t>
                      </a:r>
                    </a:p>
                    <a:p>
                      <a:pPr lvl="0">
                        <a:buFont typeface="Arial" pitchFamily="34" charset="0"/>
                        <a:buChar char="•"/>
                      </a:pPr>
                      <a:r>
                        <a:rPr lang="el-GR" sz="1800" dirty="0" smtClean="0">
                          <a:solidFill>
                            <a:schemeClr val="accent1">
                              <a:lumMod val="50000"/>
                            </a:schemeClr>
                          </a:solidFill>
                          <a:latin typeface="Arial" pitchFamily="34" charset="0"/>
                          <a:cs typeface="Arial" pitchFamily="34" charset="0"/>
                        </a:rPr>
                        <a:t>Προσάρτημα 1 : </a:t>
                      </a:r>
                    </a:p>
                    <a:p>
                      <a:pPr lvl="1">
                        <a:buFont typeface="Arial" pitchFamily="34" charset="0"/>
                        <a:buChar char="•"/>
                      </a:pPr>
                      <a:r>
                        <a:rPr lang="el-GR" sz="1800" dirty="0" smtClean="0">
                          <a:solidFill>
                            <a:schemeClr val="accent1">
                              <a:lumMod val="50000"/>
                            </a:schemeClr>
                          </a:solidFill>
                          <a:latin typeface="Arial" pitchFamily="34" charset="0"/>
                          <a:cs typeface="Arial" pitchFamily="34" charset="0"/>
                        </a:rPr>
                        <a:t>Συναρτήσεις αρχείου </a:t>
                      </a:r>
                    </a:p>
                    <a:p>
                      <a:pPr lvl="1">
                        <a:buFont typeface="Arial" pitchFamily="34" charset="0"/>
                        <a:buChar char="•"/>
                      </a:pPr>
                      <a:r>
                        <a:rPr lang="el-GR" sz="1800" dirty="0" smtClean="0">
                          <a:solidFill>
                            <a:schemeClr val="accent1">
                              <a:lumMod val="50000"/>
                            </a:schemeClr>
                          </a:solidFill>
                          <a:latin typeface="Arial" pitchFamily="34" charset="0"/>
                          <a:cs typeface="Arial" pitchFamily="34" charset="0"/>
                        </a:rPr>
                        <a:t>Συμπληρωμένα τουλάχιστον ΛΜΟΣ ΕΚΜΕΤ, ΔΕΙΚΤΗ </a:t>
                      </a:r>
                      <a:r>
                        <a:rPr lang="en-US" sz="1800" dirty="0" smtClean="0">
                          <a:solidFill>
                            <a:schemeClr val="accent1">
                              <a:lumMod val="50000"/>
                            </a:schemeClr>
                          </a:solidFill>
                          <a:latin typeface="Arial" pitchFamily="34" charset="0"/>
                          <a:cs typeface="Arial" pitchFamily="34" charset="0"/>
                        </a:rPr>
                        <a:t>IRR</a:t>
                      </a:r>
                      <a:endParaRPr lang="el-GR" sz="1800" dirty="0" smtClean="0">
                        <a:solidFill>
                          <a:schemeClr val="accent1">
                            <a:lumMod val="50000"/>
                          </a:schemeClr>
                        </a:solidFill>
                        <a:latin typeface="Arial" pitchFamily="34" charset="0"/>
                        <a:cs typeface="Arial" pitchFamily="34" charset="0"/>
                      </a:endParaRPr>
                    </a:p>
                    <a:p>
                      <a:pPr lvl="1">
                        <a:buFont typeface="Arial" pitchFamily="34" charset="0"/>
                        <a:buChar char="•"/>
                      </a:pPr>
                      <a:r>
                        <a:rPr lang="el-GR" sz="1800" dirty="0" smtClean="0">
                          <a:solidFill>
                            <a:schemeClr val="accent1">
                              <a:lumMod val="50000"/>
                            </a:schemeClr>
                          </a:solidFill>
                          <a:latin typeface="Arial" pitchFamily="34" charset="0"/>
                          <a:cs typeface="Arial" pitchFamily="34" charset="0"/>
                        </a:rPr>
                        <a:t>ΕΜΕ 3 ΔΙΑΧΕΡΙ.ΧΡΗΣΕΩΝ, «ΥΠΟΛΟΓΙΣΜΟΣ ΠΑΡΑΜΕΤΡΩΝ ΑΡ.12» &amp; «ΥΠΟΛ. ΠΡΟΣΤΙΘ. ΑΞΙΑΣ αρ. 12»,</a:t>
                      </a:r>
                    </a:p>
                    <a:p>
                      <a:pPr lvl="0">
                        <a:buFont typeface="Arial" pitchFamily="34" charset="0"/>
                        <a:buChar char="•"/>
                      </a:pPr>
                      <a:r>
                        <a:rPr lang="el-GR" sz="1800" dirty="0" smtClean="0">
                          <a:solidFill>
                            <a:schemeClr val="accent1">
                              <a:lumMod val="50000"/>
                            </a:schemeClr>
                          </a:solidFill>
                          <a:latin typeface="Arial" pitchFamily="34" charset="0"/>
                          <a:cs typeface="Arial" pitchFamily="34" charset="0"/>
                        </a:rPr>
                        <a:t>Προσάρτημα 2: υποβολή δικαιολογητικών </a:t>
                      </a:r>
                      <a:r>
                        <a:rPr lang="el-GR" sz="1600" dirty="0" smtClean="0">
                          <a:solidFill>
                            <a:schemeClr val="accent1">
                              <a:lumMod val="50000"/>
                            </a:schemeClr>
                          </a:solidFill>
                          <a:latin typeface="Arial" pitchFamily="34" charset="0"/>
                          <a:cs typeface="Arial" pitchFamily="34" charset="0"/>
                        </a:rPr>
                        <a:t>(αν απαιτείται)</a:t>
                      </a:r>
                    </a:p>
                  </a:txBody>
                  <a:tcPr marL="91447" marR="91447" marT="45719" marB="45719"/>
                </a:tc>
              </a:tr>
            </a:tbl>
          </a:graphicData>
        </a:graphic>
      </p:graphicFrame>
      <p:sp>
        <p:nvSpPr>
          <p:cNvPr id="46094" name="3 - Θέση αριθμού διαφάνειας"/>
          <p:cNvSpPr>
            <a:spLocks noGrp="1"/>
          </p:cNvSpPr>
          <p:nvPr>
            <p:ph type="sldNum" sz="quarter" idx="12"/>
          </p:nvPr>
        </p:nvSpPr>
        <p:spPr bwMode="auto">
          <a:noFill/>
          <a:ln>
            <a:miter lim="800000"/>
            <a:headEnd/>
            <a:tailEnd/>
          </a:ln>
        </p:spPr>
        <p:txBody>
          <a:bodyPr/>
          <a:lstStyle/>
          <a:p>
            <a:fld id="{6CFE9557-D447-4C25-A26C-9BA734F4931C}" type="slidenum">
              <a:rPr lang="en-US" altLang="en-US"/>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708025"/>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539750" y="1628775"/>
          <a:ext cx="8353425" cy="4803818"/>
        </p:xfrm>
        <a:graphic>
          <a:graphicData uri="http://schemas.openxmlformats.org/drawingml/2006/table">
            <a:tbl>
              <a:tblPr firstRow="1" bandRow="1">
                <a:tableStyleId>{5C22544A-7EE6-4342-B048-85BDC9FD1C3A}</a:tableStyleId>
              </a:tblPr>
              <a:tblGrid>
                <a:gridCol w="2276334"/>
                <a:gridCol w="6077091"/>
              </a:tblGrid>
              <a:tr h="365748">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45" marR="91445" marT="45717" marB="45717"/>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45" marR="91445" marT="45717" marB="45717"/>
                </a:tc>
              </a:tr>
              <a:tr h="768845">
                <a:tc>
                  <a:txBody>
                    <a:bodyPr/>
                    <a:lstStyle/>
                    <a:p>
                      <a:r>
                        <a:rPr lang="el-GR" sz="1800" dirty="0" smtClean="0">
                          <a:solidFill>
                            <a:schemeClr val="accent1">
                              <a:lumMod val="50000"/>
                            </a:schemeClr>
                          </a:solidFill>
                          <a:latin typeface="Arial" pitchFamily="34" charset="0"/>
                          <a:cs typeface="Arial" pitchFamily="34" charset="0"/>
                        </a:rPr>
                        <a:t>Νόμιμη</a:t>
                      </a:r>
                      <a:r>
                        <a:rPr lang="el-GR" sz="1800" baseline="0" dirty="0" smtClean="0">
                          <a:solidFill>
                            <a:schemeClr val="accent1">
                              <a:lumMod val="50000"/>
                            </a:schemeClr>
                          </a:solidFill>
                          <a:latin typeface="Arial" pitchFamily="34" charset="0"/>
                          <a:cs typeface="Arial" pitchFamily="34" charset="0"/>
                        </a:rPr>
                        <a:t> Υπόσταση του Φορέα </a:t>
                      </a:r>
                    </a:p>
                  </a:txBody>
                  <a:tcPr marL="91445" marR="91445" marT="45717" marB="45717"/>
                </a:tc>
                <a:tc>
                  <a:txBody>
                    <a:bodyPr/>
                    <a:lstStyle/>
                    <a:p>
                      <a:pPr>
                        <a:buFont typeface="Arial" pitchFamily="34" charset="0"/>
                        <a:buChar char="•"/>
                      </a:pPr>
                      <a:r>
                        <a:rPr lang="el-GR" sz="1800" dirty="0" smtClean="0">
                          <a:solidFill>
                            <a:schemeClr val="accent1">
                              <a:lumMod val="50000"/>
                            </a:schemeClr>
                          </a:solidFill>
                          <a:latin typeface="Arial" pitchFamily="34" charset="0"/>
                          <a:cs typeface="Arial" pitchFamily="34" charset="0"/>
                        </a:rPr>
                        <a:t>Εξετάζονται τα δικαιολογητικά </a:t>
                      </a:r>
                    </a:p>
                    <a:p>
                      <a:pPr>
                        <a:buFont typeface="Arial" pitchFamily="34" charset="0"/>
                        <a:buChar char="•"/>
                      </a:pPr>
                      <a:r>
                        <a:rPr lang="el-GR" sz="1800" dirty="0" smtClean="0">
                          <a:solidFill>
                            <a:schemeClr val="accent1">
                              <a:lumMod val="50000"/>
                            </a:schemeClr>
                          </a:solidFill>
                          <a:latin typeface="Arial" pitchFamily="34" charset="0"/>
                          <a:cs typeface="Arial" pitchFamily="34" charset="0"/>
                        </a:rPr>
                        <a:t>Επικαιροποιούνται</a:t>
                      </a:r>
                      <a:r>
                        <a:rPr lang="el-GR" sz="1800" baseline="0" dirty="0" smtClean="0">
                          <a:solidFill>
                            <a:schemeClr val="accent1">
                              <a:lumMod val="50000"/>
                            </a:schemeClr>
                          </a:solidFill>
                          <a:latin typeface="Arial" pitchFamily="34" charset="0"/>
                          <a:cs typeface="Arial" pitchFamily="34" charset="0"/>
                        </a:rPr>
                        <a:t> σχετικά πεδία </a:t>
                      </a:r>
                    </a:p>
                  </a:txBody>
                  <a:tcPr marL="91445" marR="91445" marT="45717" marB="45717"/>
                </a:tc>
              </a:tr>
              <a:tr h="1817565">
                <a:tc gridSpan="2">
                  <a:txBody>
                    <a:bodyPr/>
                    <a:lstStyle/>
                    <a:p>
                      <a:pPr>
                        <a:buFont typeface="Arial" pitchFamily="34" charset="0"/>
                        <a:buNone/>
                      </a:pPr>
                      <a:r>
                        <a:rPr lang="el-GR" sz="1800" baseline="0" dirty="0" smtClean="0">
                          <a:solidFill>
                            <a:schemeClr val="accent1">
                              <a:lumMod val="50000"/>
                            </a:schemeClr>
                          </a:solidFill>
                          <a:latin typeface="Arial" pitchFamily="34" charset="0"/>
                          <a:cs typeface="Arial" pitchFamily="34" charset="0"/>
                        </a:rPr>
                        <a:t>Αφορά : </a:t>
                      </a:r>
                    </a:p>
                    <a:p>
                      <a:pPr lvl="0"/>
                      <a:r>
                        <a:rPr kumimoji="0" lang="el-GR" sz="1800" kern="1200" dirty="0" smtClean="0">
                          <a:solidFill>
                            <a:schemeClr val="accent1">
                              <a:lumMod val="50000"/>
                            </a:schemeClr>
                          </a:solidFill>
                          <a:latin typeface="Arial" pitchFamily="34" charset="0"/>
                          <a:ea typeface="+mn-ea"/>
                          <a:cs typeface="Arial" pitchFamily="34" charset="0"/>
                        </a:rPr>
                        <a:t>Τον υφιστάμενο φορέα</a:t>
                      </a:r>
                    </a:p>
                    <a:p>
                      <a:pPr lvl="0"/>
                      <a:r>
                        <a:rPr kumimoji="0" lang="el-GR" sz="1800" kern="1200" dirty="0" smtClean="0">
                          <a:solidFill>
                            <a:schemeClr val="accent1">
                              <a:lumMod val="50000"/>
                            </a:schemeClr>
                          </a:solidFill>
                          <a:latin typeface="Arial" pitchFamily="34" charset="0"/>
                          <a:ea typeface="+mn-ea"/>
                          <a:cs typeface="Arial" pitchFamily="34" charset="0"/>
                        </a:rPr>
                        <a:t>τους εταίρους – νομικά  πρόσωπα  υπό σύσταση φορέων</a:t>
                      </a:r>
                    </a:p>
                    <a:p>
                      <a:pPr lvl="0"/>
                      <a:r>
                        <a:rPr kumimoji="0" lang="el-GR" sz="1800" kern="1200" dirty="0" smtClean="0">
                          <a:solidFill>
                            <a:schemeClr val="accent1">
                              <a:lumMod val="50000"/>
                            </a:schemeClr>
                          </a:solidFill>
                          <a:latin typeface="Arial" pitchFamily="34" charset="0"/>
                          <a:ea typeface="+mn-ea"/>
                          <a:cs typeface="Arial" pitchFamily="34" charset="0"/>
                        </a:rPr>
                        <a:t>ή του φορέα που έχει προκύψει από συγχώνευση εταιρειών βάσει του άρθρου 12 παρ. γ΄ ή των εταιρειών που πρόκειται να συγχωνευθούν βάσει του ίδιου άρθρου</a:t>
                      </a:r>
                      <a:endParaRPr kumimoji="0" lang="el-GR" sz="1800" kern="1200" dirty="0">
                        <a:solidFill>
                          <a:schemeClr val="accent1">
                            <a:lumMod val="50000"/>
                          </a:schemeClr>
                        </a:solidFill>
                        <a:latin typeface="Arial" pitchFamily="34" charset="0"/>
                        <a:ea typeface="+mn-ea"/>
                        <a:cs typeface="Arial" pitchFamily="34" charset="0"/>
                      </a:endParaRPr>
                    </a:p>
                  </a:txBody>
                  <a:tcPr marL="91445" marR="91445" marT="45717" marB="45717">
                    <a:solidFill>
                      <a:srgbClr val="E7EBF5"/>
                    </a:solidFill>
                  </a:tcPr>
                </a:tc>
                <a:tc hMerge="1">
                  <a:txBody>
                    <a:bodyPr/>
                    <a:lstStyle/>
                    <a:p>
                      <a:pPr>
                        <a:buFont typeface="Arial" pitchFamily="34" charset="0"/>
                        <a:buChar char="•"/>
                      </a:pPr>
                      <a:endParaRPr lang="el-GR" baseline="0" dirty="0" smtClean="0">
                        <a:solidFill>
                          <a:schemeClr val="accent1">
                            <a:lumMod val="50000"/>
                          </a:schemeClr>
                        </a:solidFill>
                        <a:latin typeface="Arial" pitchFamily="34" charset="0"/>
                        <a:cs typeface="Arial" pitchFamily="34" charset="0"/>
                      </a:endParaRPr>
                    </a:p>
                  </a:txBody>
                  <a:tcPr/>
                </a:tc>
              </a:tr>
              <a:tr h="1851617">
                <a:tc gridSpan="2">
                  <a:txBody>
                    <a:bodyPr/>
                    <a:lstStyle/>
                    <a:p>
                      <a:pPr>
                        <a:spcBef>
                          <a:spcPts val="300"/>
                        </a:spcBef>
                      </a:pPr>
                      <a:r>
                        <a:rPr lang="el-GR" sz="1800" u="sng" dirty="0" smtClean="0">
                          <a:solidFill>
                            <a:schemeClr val="accent1">
                              <a:lumMod val="50000"/>
                            </a:schemeClr>
                          </a:solidFill>
                          <a:latin typeface="Arial" pitchFamily="34" charset="0"/>
                          <a:cs typeface="Arial" pitchFamily="34" charset="0"/>
                        </a:rPr>
                        <a:t>Ειδικά</a:t>
                      </a:r>
                      <a:r>
                        <a:rPr lang="el-GR" sz="1800" u="sng" baseline="0" dirty="0" smtClean="0">
                          <a:solidFill>
                            <a:schemeClr val="accent1">
                              <a:lumMod val="50000"/>
                            </a:schemeClr>
                          </a:solidFill>
                          <a:latin typeface="Arial" pitchFamily="34" charset="0"/>
                          <a:cs typeface="Arial" pitchFamily="34" charset="0"/>
                        </a:rPr>
                        <a:t> για το Καθεστώς των Νέων Ανεξάρτητων ΜΜΕ </a:t>
                      </a:r>
                    </a:p>
                    <a:p>
                      <a:pPr>
                        <a:spcBef>
                          <a:spcPts val="300"/>
                        </a:spcBef>
                        <a:buFont typeface="Arial" pitchFamily="34" charset="0"/>
                        <a:buNone/>
                      </a:pPr>
                      <a:r>
                        <a:rPr kumimoji="0" lang="el-GR" sz="1800" kern="1200" dirty="0" smtClean="0">
                          <a:solidFill>
                            <a:schemeClr val="accent1">
                              <a:lumMod val="50000"/>
                            </a:schemeClr>
                          </a:solidFill>
                          <a:latin typeface="Arial" pitchFamily="34" charset="0"/>
                          <a:ea typeface="+mn-ea"/>
                          <a:cs typeface="Arial" pitchFamily="34" charset="0"/>
                        </a:rPr>
                        <a:t>Σε περίπτωση που ο φορέας θα προκύψει ή έχει προκύψει από συγχώνευση άλλων εταιρειών :</a:t>
                      </a:r>
                    </a:p>
                    <a:p>
                      <a:pPr lvl="1">
                        <a:spcBef>
                          <a:spcPts val="300"/>
                        </a:spcBef>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Τα δικαιολογητικά εξετάζονται και για κάθε μία από αυτές. </a:t>
                      </a:r>
                    </a:p>
                    <a:p>
                      <a:pPr lvl="1">
                        <a:spcBef>
                          <a:spcPts val="300"/>
                        </a:spcBef>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Εξετάζεται ότι κάθε μία από αυτές είναι Νέα επιχείρηση (δεν έχει παρέλθει επταετία από την ίδρυση )</a:t>
                      </a:r>
                      <a:endParaRPr lang="el-GR" sz="1800" dirty="0">
                        <a:solidFill>
                          <a:schemeClr val="accent1">
                            <a:lumMod val="50000"/>
                          </a:schemeClr>
                        </a:solidFill>
                        <a:latin typeface="Arial" pitchFamily="34" charset="0"/>
                        <a:cs typeface="Arial" pitchFamily="34" charset="0"/>
                      </a:endParaRPr>
                    </a:p>
                  </a:txBody>
                  <a:tcPr marL="91445" marR="91445" marT="45717" marB="45717">
                    <a:solidFill>
                      <a:srgbClr val="E7EBF5"/>
                    </a:solidFill>
                  </a:tcPr>
                </a:tc>
                <a:tc hMerge="1">
                  <a:txBody>
                    <a:bodyPr/>
                    <a:lstStyle/>
                    <a:p>
                      <a:endParaRPr lang="el-GR"/>
                    </a:p>
                  </a:txBody>
                  <a:tcPr/>
                </a:tc>
              </a:tr>
            </a:tbl>
          </a:graphicData>
        </a:graphic>
      </p:graphicFrame>
      <p:sp>
        <p:nvSpPr>
          <p:cNvPr id="48146" name="3 - Θέση αριθμού διαφάνειας"/>
          <p:cNvSpPr>
            <a:spLocks noGrp="1"/>
          </p:cNvSpPr>
          <p:nvPr>
            <p:ph type="sldNum" sz="quarter" idx="12"/>
          </p:nvPr>
        </p:nvSpPr>
        <p:spPr bwMode="auto">
          <a:noFill/>
          <a:ln>
            <a:miter lim="800000"/>
            <a:headEnd/>
            <a:tailEnd/>
          </a:ln>
        </p:spPr>
        <p:txBody>
          <a:bodyPr/>
          <a:lstStyle/>
          <a:p>
            <a:fld id="{8768D987-E01B-4428-B98F-F6DD31B2AF14}" type="slidenum">
              <a:rPr lang="en-US" altLang="en-US"/>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539750" y="1590675"/>
          <a:ext cx="8604250" cy="5267324"/>
        </p:xfrm>
        <a:graphic>
          <a:graphicData uri="http://schemas.openxmlformats.org/drawingml/2006/table">
            <a:tbl>
              <a:tblPr firstRow="1" bandRow="1">
                <a:tableStyleId>{5C22544A-7EE6-4342-B048-85BDC9FD1C3A}</a:tableStyleId>
              </a:tblPr>
              <a:tblGrid>
                <a:gridCol w="2344685"/>
                <a:gridCol w="6259565"/>
              </a:tblGrid>
              <a:tr h="365760">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38" marR="91438"/>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38" marR="91438"/>
                </a:tc>
              </a:tr>
              <a:tr h="1856422">
                <a:tc>
                  <a:txBody>
                    <a:bodyPr/>
                    <a:lstStyle/>
                    <a:p>
                      <a:pPr marL="0" indent="0" algn="l" rtl="0" eaLnBrk="1" fontAlgn="auto" latinLnBrk="0" hangingPunct="1">
                        <a:spcAft>
                          <a:spcPts val="0"/>
                        </a:spcAft>
                        <a:buClr>
                          <a:schemeClr val="accent3"/>
                        </a:buClr>
                        <a:buFont typeface="+mj-lt"/>
                        <a:buNone/>
                        <a:defRPr/>
                      </a:pPr>
                      <a:r>
                        <a:rPr kumimoji="0" lang="el-GR" sz="1800" kern="1200" dirty="0" smtClean="0">
                          <a:solidFill>
                            <a:schemeClr val="accent1">
                              <a:lumMod val="50000"/>
                            </a:schemeClr>
                          </a:solidFill>
                          <a:latin typeface="Arial" pitchFamily="34" charset="0"/>
                          <a:ea typeface="+mn-ea"/>
                          <a:cs typeface="Arial" pitchFamily="34" charset="0"/>
                        </a:rPr>
                        <a:t>Υπογεγραμμένη</a:t>
                      </a:r>
                      <a:r>
                        <a:rPr kumimoji="0" lang="el-GR" sz="1800" kern="1200" baseline="0" dirty="0" smtClean="0">
                          <a:solidFill>
                            <a:schemeClr val="accent1">
                              <a:lumMod val="50000"/>
                            </a:schemeClr>
                          </a:solidFill>
                          <a:latin typeface="Arial" pitchFamily="34" charset="0"/>
                          <a:ea typeface="+mn-ea"/>
                          <a:cs typeface="Arial" pitchFamily="34" charset="0"/>
                        </a:rPr>
                        <a:t> </a:t>
                      </a:r>
                      <a:r>
                        <a:rPr kumimoji="0" lang="el-GR" sz="1800" kern="1200" dirty="0" smtClean="0">
                          <a:solidFill>
                            <a:schemeClr val="accent1">
                              <a:lumMod val="50000"/>
                            </a:schemeClr>
                          </a:solidFill>
                          <a:latin typeface="Arial" pitchFamily="34" charset="0"/>
                          <a:ea typeface="+mn-ea"/>
                          <a:cs typeface="Arial" pitchFamily="34" charset="0"/>
                        </a:rPr>
                        <a:t> «Αίτηση – Ερωτηματολόγιο »</a:t>
                      </a:r>
                    </a:p>
                  </a:txBody>
                  <a:tcPr marL="91438" marR="91438" anchor="ctr"/>
                </a:tc>
                <a:tc>
                  <a:txBody>
                    <a:bodyPr/>
                    <a:lstStyle/>
                    <a:p>
                      <a:pPr>
                        <a:defRPr/>
                      </a:pPr>
                      <a:r>
                        <a:rPr lang="el-GR" sz="1600" dirty="0" smtClean="0">
                          <a:solidFill>
                            <a:schemeClr val="accent1">
                              <a:lumMod val="50000"/>
                            </a:schemeClr>
                          </a:solidFill>
                          <a:latin typeface="Arial" pitchFamily="34" charset="0"/>
                          <a:cs typeface="Arial" pitchFamily="34" charset="0"/>
                        </a:rPr>
                        <a:t>Το νόμιμο εκπρόσωπο του φορέα της επένδυσης κατά το χρόνο υποβολής της αίτησης υπαγωγής, σε περίπτωση υφιστάμενης επιχείρησης ή</a:t>
                      </a:r>
                    </a:p>
                    <a:p>
                      <a:pPr>
                        <a:defRPr/>
                      </a:pPr>
                      <a:r>
                        <a:rPr lang="el-GR" sz="1600" dirty="0" smtClean="0">
                          <a:solidFill>
                            <a:schemeClr val="accent1">
                              <a:lumMod val="50000"/>
                            </a:schemeClr>
                          </a:solidFill>
                          <a:latin typeface="Arial" pitchFamily="34" charset="0"/>
                          <a:cs typeface="Arial" pitchFamily="34" charset="0"/>
                        </a:rPr>
                        <a:t>Τα φυσικά πρόσωπα ή τους εκπροσώπους των νομικών προσώπων που θα συστήσουν το φορέα, σε περίπτωση υπό σύσταση φορέα /  υπό συγχώνευση του Άρθρου 12γ η οποία δεν έχει ολοκληρωθεί κατά το χρόνο της αίτησης υπαγωγής.</a:t>
                      </a:r>
                    </a:p>
                  </a:txBody>
                  <a:tcPr marL="91438" marR="91438"/>
                </a:tc>
              </a:tr>
              <a:tr h="1188720">
                <a:tc>
                  <a:txBody>
                    <a:bodyPr/>
                    <a:lstStyle/>
                    <a:p>
                      <a:r>
                        <a:rPr lang="el-GR" sz="1800" dirty="0" smtClean="0">
                          <a:solidFill>
                            <a:schemeClr val="accent1">
                              <a:lumMod val="50000"/>
                            </a:schemeClr>
                          </a:solidFill>
                          <a:latin typeface="Arial" pitchFamily="34" charset="0"/>
                          <a:cs typeface="Arial" pitchFamily="34" charset="0"/>
                        </a:rPr>
                        <a:t>Φερεγγυότητα Φορέα</a:t>
                      </a:r>
                      <a:r>
                        <a:rPr lang="el-GR" sz="1800" baseline="0" dirty="0" smtClean="0">
                          <a:solidFill>
                            <a:schemeClr val="accent1">
                              <a:lumMod val="50000"/>
                            </a:schemeClr>
                          </a:solidFill>
                          <a:latin typeface="Arial" pitchFamily="34" charset="0"/>
                          <a:cs typeface="Arial" pitchFamily="34" charset="0"/>
                        </a:rPr>
                        <a:t> </a:t>
                      </a:r>
                    </a:p>
                  </a:txBody>
                  <a:tcPr marL="91438" marR="91438"/>
                </a:tc>
                <a:tc>
                  <a:txBody>
                    <a:bodyPr/>
                    <a:lstStyle/>
                    <a:p>
                      <a:pPr algn="just">
                        <a:buFont typeface="Arial" pitchFamily="34" charset="0"/>
                        <a:buChar char="•"/>
                      </a:pPr>
                      <a:r>
                        <a:rPr lang="el-GR" sz="1800" dirty="0" smtClean="0">
                          <a:solidFill>
                            <a:schemeClr val="accent1">
                              <a:lumMod val="50000"/>
                            </a:schemeClr>
                          </a:solidFill>
                          <a:latin typeface="Arial" pitchFamily="34" charset="0"/>
                          <a:cs typeface="Arial" pitchFamily="34" charset="0"/>
                        </a:rPr>
                        <a:t>Εξετάζονται τα δικαιολογητικά </a:t>
                      </a:r>
                    </a:p>
                    <a:p>
                      <a:pPr algn="just">
                        <a:buFont typeface="Arial" pitchFamily="34" charset="0"/>
                        <a:buChar char="•"/>
                      </a:pPr>
                      <a:r>
                        <a:rPr lang="el-GR" sz="1800" dirty="0" smtClean="0">
                          <a:solidFill>
                            <a:schemeClr val="accent1">
                              <a:lumMod val="50000"/>
                            </a:schemeClr>
                          </a:solidFill>
                          <a:latin typeface="Arial" pitchFamily="34" charset="0"/>
                          <a:cs typeface="Arial" pitchFamily="34" charset="0"/>
                        </a:rPr>
                        <a:t>Εξετάζονται πως είναι σε ισχύ </a:t>
                      </a:r>
                      <a:r>
                        <a:rPr kumimoji="0" lang="el-GR" sz="1800" kern="1200" dirty="0" smtClean="0">
                          <a:solidFill>
                            <a:schemeClr val="accent1">
                              <a:lumMod val="50000"/>
                            </a:schemeClr>
                          </a:solidFill>
                          <a:latin typeface="Arial" pitchFamily="34" charset="0"/>
                          <a:ea typeface="+mn-ea"/>
                          <a:cs typeface="Arial" pitchFamily="34" charset="0"/>
                        </a:rPr>
                        <a:t>είτε κατά τον χρόνο υποβολής της αίτησης υπαγωγής είτε κατά τον χρόνο υποβολής του φακέλου τεκμηρίωσης.</a:t>
                      </a:r>
                    </a:p>
                  </a:txBody>
                  <a:tcPr marL="91438" marR="91438"/>
                </a:tc>
              </a:tr>
              <a:tr h="1856422">
                <a:tc gridSpan="2">
                  <a:txBody>
                    <a:bodyPr/>
                    <a:lstStyle/>
                    <a:p>
                      <a:pPr marL="0" algn="l" rtl="0" eaLnBrk="1" latinLnBrk="0" hangingPunct="1">
                        <a:buFont typeface="Arial" pitchFamily="34" charset="0"/>
                        <a:buNone/>
                      </a:pPr>
                      <a:r>
                        <a:rPr kumimoji="0" lang="el-GR" sz="1800" kern="1200" baseline="0" dirty="0" smtClean="0">
                          <a:solidFill>
                            <a:schemeClr val="accent1">
                              <a:lumMod val="50000"/>
                            </a:schemeClr>
                          </a:solidFill>
                          <a:latin typeface="Arial" pitchFamily="34" charset="0"/>
                          <a:ea typeface="+mn-ea"/>
                          <a:cs typeface="Arial" pitchFamily="34" charset="0"/>
                        </a:rPr>
                        <a:t>Αφορά μόνο : </a:t>
                      </a:r>
                    </a:p>
                    <a:p>
                      <a:pPr marL="0" lvl="0" algn="l" rtl="0" eaLnBrk="1" latinLnBrk="0" hangingPunct="1">
                        <a:buFont typeface="Arial" pitchFamily="34" charset="0"/>
                        <a:buNone/>
                      </a:pPr>
                      <a:r>
                        <a:rPr kumimoji="0" lang="el-GR" sz="1800" kern="1200" baseline="0" dirty="0" smtClean="0">
                          <a:solidFill>
                            <a:schemeClr val="accent1">
                              <a:lumMod val="50000"/>
                            </a:schemeClr>
                          </a:solidFill>
                          <a:latin typeface="Arial" pitchFamily="34" charset="0"/>
                          <a:ea typeface="+mn-ea"/>
                          <a:cs typeface="Arial" pitchFamily="34" charset="0"/>
                        </a:rPr>
                        <a:t>_υφιστάμενο φορέα</a:t>
                      </a:r>
                    </a:p>
                    <a:p>
                      <a:pPr marL="0" lvl="0" algn="l" rtl="0" eaLnBrk="1" latinLnBrk="0" hangingPunct="1">
                        <a:buFont typeface="Arial" pitchFamily="34" charset="0"/>
                        <a:buNone/>
                      </a:pPr>
                      <a:r>
                        <a:rPr kumimoji="0" lang="el-GR" sz="1800" kern="1200" baseline="0" dirty="0" smtClean="0">
                          <a:solidFill>
                            <a:schemeClr val="accent1">
                              <a:lumMod val="50000"/>
                            </a:schemeClr>
                          </a:solidFill>
                          <a:latin typeface="Arial" pitchFamily="34" charset="0"/>
                          <a:ea typeface="+mn-ea"/>
                          <a:cs typeface="Arial" pitchFamily="34" charset="0"/>
                        </a:rPr>
                        <a:t>_τους εταίρους – νομικά  πρόσωπα  υπό σύσταση φορέων</a:t>
                      </a:r>
                    </a:p>
                    <a:p>
                      <a:pPr marL="0" lvl="0" algn="l" rtl="0" eaLnBrk="1" latinLnBrk="0" hangingPunct="1">
                        <a:buFont typeface="Arial" pitchFamily="34" charset="0"/>
                        <a:buNone/>
                      </a:pPr>
                      <a:r>
                        <a:rPr kumimoji="0" lang="el-GR" sz="1800" kern="1200" baseline="0" dirty="0" smtClean="0">
                          <a:solidFill>
                            <a:schemeClr val="accent1">
                              <a:lumMod val="50000"/>
                            </a:schemeClr>
                          </a:solidFill>
                          <a:latin typeface="Arial" pitchFamily="34" charset="0"/>
                          <a:ea typeface="+mn-ea"/>
                          <a:cs typeface="Arial" pitchFamily="34" charset="0"/>
                        </a:rPr>
                        <a:t>_τον φορέα που έχει προκύψει από συγχώνευση εταιρειών βάσει του άρθρου 12 παρ. γ΄ ή των εταιρειών που πρόκειται να συγχωνευθούν βάσει του ίδιου άρθρου</a:t>
                      </a:r>
                      <a:endParaRPr kumimoji="0" lang="el-GR" sz="1800" kern="1200" baseline="0" dirty="0">
                        <a:solidFill>
                          <a:schemeClr val="accent1">
                            <a:lumMod val="50000"/>
                          </a:schemeClr>
                        </a:solidFill>
                        <a:latin typeface="Arial" pitchFamily="34" charset="0"/>
                        <a:ea typeface="+mn-ea"/>
                        <a:cs typeface="Arial" pitchFamily="34" charset="0"/>
                      </a:endParaRPr>
                    </a:p>
                  </a:txBody>
                  <a:tcPr marL="91438" marR="91438">
                    <a:solidFill>
                      <a:srgbClr val="E7EBF5"/>
                    </a:solidFill>
                  </a:tcPr>
                </a:tc>
                <a:tc hMerge="1">
                  <a:txBody>
                    <a:bodyPr/>
                    <a:lstStyle/>
                    <a:p>
                      <a:pPr>
                        <a:buFont typeface="Arial" pitchFamily="34" charset="0"/>
                        <a:buChar char="•"/>
                      </a:pPr>
                      <a:endParaRPr lang="el-GR" baseline="0" dirty="0" smtClean="0">
                        <a:solidFill>
                          <a:schemeClr val="accent1">
                            <a:lumMod val="50000"/>
                          </a:schemeClr>
                        </a:solidFill>
                        <a:latin typeface="Arial" pitchFamily="34" charset="0"/>
                        <a:cs typeface="Arial" pitchFamily="34" charset="0"/>
                      </a:endParaRPr>
                    </a:p>
                  </a:txBody>
                  <a:tcPr/>
                </a:tc>
              </a:tr>
            </a:tbl>
          </a:graphicData>
        </a:graphic>
      </p:graphicFrame>
      <p:sp>
        <p:nvSpPr>
          <p:cNvPr id="50195" name="3 - Θέση αριθμού διαφάνειας"/>
          <p:cNvSpPr>
            <a:spLocks noGrp="1"/>
          </p:cNvSpPr>
          <p:nvPr>
            <p:ph type="sldNum" sz="quarter" idx="12"/>
          </p:nvPr>
        </p:nvSpPr>
        <p:spPr bwMode="auto">
          <a:noFill/>
          <a:ln>
            <a:miter lim="800000"/>
            <a:headEnd/>
            <a:tailEnd/>
          </a:ln>
        </p:spPr>
        <p:txBody>
          <a:bodyPr/>
          <a:lstStyle/>
          <a:p>
            <a:fld id="{265E6F09-1C6B-4C79-84A2-B5E8BCBC0C68}" type="slidenum">
              <a:rPr lang="en-US" altLang="en-US"/>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539750" y="1590675"/>
          <a:ext cx="8604250" cy="4061376"/>
        </p:xfrm>
        <a:graphic>
          <a:graphicData uri="http://schemas.openxmlformats.org/drawingml/2006/table">
            <a:tbl>
              <a:tblPr firstRow="1" bandRow="1">
                <a:tableStyleId>{5C22544A-7EE6-4342-B048-85BDC9FD1C3A}</a:tableStyleId>
              </a:tblPr>
              <a:tblGrid>
                <a:gridCol w="2344685"/>
                <a:gridCol w="6259565"/>
              </a:tblGrid>
              <a:tr h="365693">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38" marR="91438" marT="45706" marB="45706"/>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38" marR="91438" marT="45706" marB="45706"/>
                </a:tc>
              </a:tr>
              <a:tr h="1767568">
                <a:tc>
                  <a:txBody>
                    <a:bodyPr/>
                    <a:lstStyle/>
                    <a:p>
                      <a:pPr marL="0" indent="0" algn="l" rtl="0" eaLnBrk="1" fontAlgn="auto" latinLnBrk="0" hangingPunct="1">
                        <a:spcAft>
                          <a:spcPts val="0"/>
                        </a:spcAft>
                        <a:buClr>
                          <a:schemeClr val="accent3"/>
                        </a:buClr>
                        <a:buFont typeface="+mj-lt"/>
                        <a:buNone/>
                        <a:defRPr/>
                      </a:pPr>
                      <a:r>
                        <a:rPr kumimoji="0" lang="el-GR" sz="1800" kern="1200" dirty="0" smtClean="0">
                          <a:solidFill>
                            <a:schemeClr val="accent1">
                              <a:lumMod val="50000"/>
                            </a:schemeClr>
                          </a:solidFill>
                          <a:latin typeface="Arial" pitchFamily="34" charset="0"/>
                          <a:ea typeface="+mn-ea"/>
                          <a:cs typeface="Arial" pitchFamily="34" charset="0"/>
                        </a:rPr>
                        <a:t>Οικονομικά Στοιχεία Φορέα</a:t>
                      </a:r>
                      <a:r>
                        <a:rPr kumimoji="0" lang="el-GR" sz="1800" kern="1200" baseline="0" dirty="0" smtClean="0">
                          <a:solidFill>
                            <a:schemeClr val="accent1">
                              <a:lumMod val="50000"/>
                            </a:schemeClr>
                          </a:solidFill>
                          <a:latin typeface="Arial" pitchFamily="34" charset="0"/>
                          <a:ea typeface="+mn-ea"/>
                          <a:cs typeface="Arial" pitchFamily="34" charset="0"/>
                        </a:rPr>
                        <a:t> </a:t>
                      </a:r>
                      <a:endParaRPr kumimoji="0" lang="el-GR" sz="1800" kern="1200" dirty="0" smtClean="0">
                        <a:solidFill>
                          <a:schemeClr val="accent1">
                            <a:lumMod val="50000"/>
                          </a:schemeClr>
                        </a:solidFill>
                        <a:latin typeface="Arial" pitchFamily="34" charset="0"/>
                        <a:ea typeface="+mn-ea"/>
                        <a:cs typeface="Arial" pitchFamily="34" charset="0"/>
                      </a:endParaRPr>
                    </a:p>
                  </a:txBody>
                  <a:tcPr marL="91438" marR="91438" marT="45706" marB="45706" anchor="ctr"/>
                </a:tc>
                <a:tc>
                  <a:txBody>
                    <a:bodyPr/>
                    <a:lstStyle/>
                    <a:p>
                      <a:pPr algn="just">
                        <a:spcBef>
                          <a:spcPts val="600"/>
                        </a:spcBef>
                        <a:spcAft>
                          <a:spcPts val="600"/>
                        </a:spcAft>
                        <a:buFont typeface="Arial" pitchFamily="34" charset="0"/>
                        <a:buChar char="•"/>
                      </a:pPr>
                      <a:r>
                        <a:rPr lang="el-GR" sz="1800" dirty="0" smtClean="0">
                          <a:solidFill>
                            <a:schemeClr val="accent1">
                              <a:lumMod val="50000"/>
                            </a:schemeClr>
                          </a:solidFill>
                          <a:latin typeface="Arial" pitchFamily="34" charset="0"/>
                          <a:cs typeface="Arial" pitchFamily="34" charset="0"/>
                        </a:rPr>
                        <a:t>Εξετάζονται τα δικαιολογητικά </a:t>
                      </a:r>
                    </a:p>
                    <a:p>
                      <a:pPr algn="just">
                        <a:spcBef>
                          <a:spcPts val="600"/>
                        </a:spcBef>
                        <a:spcAft>
                          <a:spcPts val="600"/>
                        </a:spcAft>
                        <a:buFont typeface="Arial" pitchFamily="34" charset="0"/>
                        <a:buChar char="•"/>
                      </a:pPr>
                      <a:r>
                        <a:rPr lang="el-GR" sz="1800" dirty="0" smtClean="0">
                          <a:solidFill>
                            <a:schemeClr val="accent1">
                              <a:lumMod val="50000"/>
                            </a:schemeClr>
                          </a:solidFill>
                          <a:latin typeface="Arial" pitchFamily="34" charset="0"/>
                          <a:cs typeface="Arial" pitchFamily="34" charset="0"/>
                        </a:rPr>
                        <a:t>Εξετάζονται πως είναι σε ισχύ </a:t>
                      </a:r>
                      <a:r>
                        <a:rPr kumimoji="0" lang="el-GR" sz="1800" kern="1200" dirty="0" smtClean="0">
                          <a:solidFill>
                            <a:schemeClr val="accent1">
                              <a:lumMod val="50000"/>
                            </a:schemeClr>
                          </a:solidFill>
                          <a:latin typeface="Arial" pitchFamily="34" charset="0"/>
                          <a:ea typeface="+mn-ea"/>
                          <a:cs typeface="Arial" pitchFamily="34" charset="0"/>
                        </a:rPr>
                        <a:t>είτε κατά τον χρόνο υποβολής της αίτησης υπαγωγής είτε κατά τον χρόνο υποβολής του φακέλου τεκμηρίωσης.</a:t>
                      </a:r>
                    </a:p>
                    <a:p>
                      <a:pPr algn="just">
                        <a:spcBef>
                          <a:spcPts val="600"/>
                        </a:spcBef>
                        <a:spcAft>
                          <a:spcPts val="600"/>
                        </a:spcAft>
                        <a:buFont typeface="Arial" pitchFamily="34" charset="0"/>
                        <a:buNone/>
                      </a:pPr>
                      <a:endParaRPr kumimoji="0" lang="el-GR" sz="1800" kern="1200" dirty="0" smtClean="0">
                        <a:solidFill>
                          <a:schemeClr val="accent1">
                            <a:lumMod val="50000"/>
                          </a:schemeClr>
                        </a:solidFill>
                        <a:latin typeface="Arial" pitchFamily="34" charset="0"/>
                        <a:ea typeface="+mn-ea"/>
                        <a:cs typeface="Arial" pitchFamily="34" charset="0"/>
                      </a:endParaRPr>
                    </a:p>
                  </a:txBody>
                  <a:tcPr marL="91438" marR="91438" marT="45706" marB="45706"/>
                </a:tc>
              </a:tr>
              <a:tr h="1927565">
                <a:tc gridSpan="2">
                  <a:txBody>
                    <a:bodyPr/>
                    <a:lstStyle/>
                    <a:p>
                      <a:pPr>
                        <a:buFont typeface="Arial" pitchFamily="34" charset="0"/>
                        <a:buNone/>
                      </a:pPr>
                      <a:r>
                        <a:rPr lang="el-GR" sz="1800" baseline="0" dirty="0" smtClean="0">
                          <a:solidFill>
                            <a:schemeClr val="accent1">
                              <a:lumMod val="50000"/>
                            </a:schemeClr>
                          </a:solidFill>
                          <a:latin typeface="Arial" pitchFamily="34" charset="0"/>
                          <a:cs typeface="Arial" pitchFamily="34" charset="0"/>
                        </a:rPr>
                        <a:t>Αφορά μόνο : </a:t>
                      </a:r>
                    </a:p>
                    <a:p>
                      <a:pPr lvl="0">
                        <a:spcBef>
                          <a:spcPts val="300"/>
                        </a:spcBef>
                        <a:spcAft>
                          <a:spcPts val="300"/>
                        </a:spcAft>
                        <a:buFont typeface="Arial" pitchFamily="34" charset="0"/>
                        <a:buChar char="•"/>
                      </a:pPr>
                      <a:r>
                        <a:rPr lang="el-GR" sz="1800" dirty="0" smtClean="0">
                          <a:solidFill>
                            <a:schemeClr val="accent1">
                              <a:lumMod val="50000"/>
                            </a:schemeClr>
                          </a:solidFill>
                          <a:latin typeface="Arial" pitchFamily="34" charset="0"/>
                          <a:cs typeface="Arial" pitchFamily="34" charset="0"/>
                        </a:rPr>
                        <a:t>υφιστάμενους φορείς</a:t>
                      </a:r>
                    </a:p>
                    <a:p>
                      <a:pPr lvl="0">
                        <a:spcBef>
                          <a:spcPts val="300"/>
                        </a:spcBef>
                        <a:spcAft>
                          <a:spcPts val="300"/>
                        </a:spcAft>
                        <a:buFont typeface="Arial" pitchFamily="34" charset="0"/>
                        <a:buChar char="•"/>
                      </a:pPr>
                      <a:r>
                        <a:rPr lang="el-GR" sz="1800" dirty="0" smtClean="0">
                          <a:solidFill>
                            <a:schemeClr val="accent1">
                              <a:lumMod val="50000"/>
                            </a:schemeClr>
                          </a:solidFill>
                          <a:latin typeface="Arial" pitchFamily="34" charset="0"/>
                          <a:cs typeface="Arial" pitchFamily="34" charset="0"/>
                        </a:rPr>
                        <a:t>τους εταίρους – νομικά  πρόσωπα  υπό σύσταση φορέων</a:t>
                      </a:r>
                    </a:p>
                    <a:p>
                      <a:pPr lvl="0">
                        <a:spcBef>
                          <a:spcPts val="300"/>
                        </a:spcBef>
                        <a:spcAft>
                          <a:spcPts val="300"/>
                        </a:spcAft>
                        <a:buFont typeface="Arial" pitchFamily="34" charset="0"/>
                        <a:buChar char="•"/>
                      </a:pPr>
                      <a:r>
                        <a:rPr lang="el-GR" sz="1800" dirty="0" smtClean="0">
                          <a:solidFill>
                            <a:schemeClr val="accent1">
                              <a:lumMod val="50000"/>
                            </a:schemeClr>
                          </a:solidFill>
                          <a:latin typeface="Arial" pitchFamily="34" charset="0"/>
                          <a:cs typeface="Arial" pitchFamily="34" charset="0"/>
                        </a:rPr>
                        <a:t>τους εταίρους – νομικά  πρόσωπα  των  φορέων υπό συγχώνευση του άρθρου 12γ, εφόσον η συγχώνευση έχει ήδη πραγματοποιηθεί κατά την υποβολή της αίτησης υπαγωγής</a:t>
                      </a:r>
                    </a:p>
                  </a:txBody>
                  <a:tcPr marL="91438" marR="91438" marT="45706" marB="45706">
                    <a:solidFill>
                      <a:srgbClr val="E7EBF5"/>
                    </a:solidFill>
                  </a:tcPr>
                </a:tc>
                <a:tc hMerge="1">
                  <a:txBody>
                    <a:bodyPr/>
                    <a:lstStyle/>
                    <a:p>
                      <a:pPr>
                        <a:buFont typeface="Arial" pitchFamily="34" charset="0"/>
                        <a:buChar char="•"/>
                      </a:pPr>
                      <a:endParaRPr lang="el-GR" baseline="0" dirty="0" smtClean="0">
                        <a:solidFill>
                          <a:schemeClr val="accent1">
                            <a:lumMod val="50000"/>
                          </a:schemeClr>
                        </a:solidFill>
                        <a:latin typeface="Arial" pitchFamily="34" charset="0"/>
                        <a:cs typeface="Arial" pitchFamily="34" charset="0"/>
                      </a:endParaRPr>
                    </a:p>
                  </a:txBody>
                  <a:tcPr/>
                </a:tc>
              </a:tr>
            </a:tbl>
          </a:graphicData>
        </a:graphic>
      </p:graphicFrame>
      <p:sp>
        <p:nvSpPr>
          <p:cNvPr id="52240" name="3 - Θέση αριθμού διαφάνειας"/>
          <p:cNvSpPr>
            <a:spLocks noGrp="1"/>
          </p:cNvSpPr>
          <p:nvPr>
            <p:ph type="sldNum" sz="quarter" idx="12"/>
          </p:nvPr>
        </p:nvSpPr>
        <p:spPr bwMode="auto">
          <a:noFill/>
          <a:ln>
            <a:miter lim="800000"/>
            <a:headEnd/>
            <a:tailEnd/>
          </a:ln>
        </p:spPr>
        <p:txBody>
          <a:bodyPr/>
          <a:lstStyle/>
          <a:p>
            <a:fld id="{A811B31A-0A29-4E9B-AE2D-65882C8ED792}" type="slidenum">
              <a:rPr lang="en-US" altLang="en-US"/>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250825" y="1341438"/>
          <a:ext cx="8605838" cy="5464175"/>
        </p:xfrm>
        <a:graphic>
          <a:graphicData uri="http://schemas.openxmlformats.org/drawingml/2006/table">
            <a:tbl>
              <a:tblPr/>
              <a:tblGrid>
                <a:gridCol w="2344738"/>
                <a:gridCol w="6261100"/>
              </a:tblGrid>
              <a:tr h="3658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Σημεία Ελέγχου </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Τρόπος </a:t>
                      </a:r>
                      <a:r>
                        <a:rPr kumimoji="0" lang="el-GR" sz="1800" b="1" i="0" u="none" strike="noStrike" kern="1200" cap="none" normalizeH="0" baseline="0" dirty="0" smtClean="0">
                          <a:ln>
                            <a:noFill/>
                          </a:ln>
                          <a:solidFill>
                            <a:srgbClr val="FFFFFF"/>
                          </a:solidFill>
                          <a:effectLst/>
                          <a:latin typeface="Arial" pitchFamily="34" charset="0"/>
                          <a:ea typeface="+mn-ea"/>
                          <a:cs typeface="Arial" pitchFamily="34" charset="0"/>
                        </a:rPr>
                        <a:t>Ελέγχου </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98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83763"/>
                          </a:solidFill>
                          <a:effectLst/>
                          <a:latin typeface="Arial" pitchFamily="34" charset="0"/>
                          <a:cs typeface="Arial" pitchFamily="34" charset="0"/>
                        </a:rPr>
                        <a:t>Τεκμηρίωση μη προβληματικής Επιχείρησης (Σημείο 18 άρθρο 2 ΓΑΚ 651/2014)</a:t>
                      </a:r>
                    </a:p>
                    <a:p>
                      <a:pPr marL="0" marR="0" lvl="0" indent="0" algn="l" defTabSz="914400" rtl="0" eaLnBrk="1" fontAlgn="base" latinLnBrk="0" hangingPunct="1">
                        <a:lnSpc>
                          <a:spcPct val="100000"/>
                        </a:lnSpc>
                        <a:spcBef>
                          <a:spcPct val="0"/>
                        </a:spcBef>
                        <a:spcAft>
                          <a:spcPct val="0"/>
                        </a:spcAft>
                        <a:buClr>
                          <a:srgbClr val="0BD0D9"/>
                        </a:buClr>
                        <a:buSzTx/>
                        <a:buFont typeface="+mj-lt"/>
                        <a:buNone/>
                        <a:tabLst/>
                      </a:pPr>
                      <a:endParaRPr kumimoji="0" lang="el-GR" sz="1800" b="0" i="0" u="none" strike="noStrike" cap="none" normalizeH="0" baseline="0" dirty="0" smtClean="0">
                        <a:ln>
                          <a:noFill/>
                        </a:ln>
                        <a:solidFill>
                          <a:srgbClr val="083763"/>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600"/>
                        </a:spcBef>
                        <a:spcAft>
                          <a:spcPts val="300"/>
                        </a:spcAft>
                        <a:buClrTx/>
                        <a:buSzTx/>
                        <a:buFontTx/>
                        <a:buNone/>
                        <a:tabLst/>
                      </a:pPr>
                      <a:r>
                        <a:rPr kumimoji="0" lang="el-GR" sz="1800" b="1" i="0" u="none" strike="noStrike" cap="none" normalizeH="0" baseline="0" dirty="0" smtClean="0">
                          <a:ln>
                            <a:noFill/>
                          </a:ln>
                          <a:solidFill>
                            <a:srgbClr val="083763"/>
                          </a:solidFill>
                          <a:effectLst/>
                          <a:latin typeface="Arial" pitchFamily="34" charset="0"/>
                          <a:cs typeface="Times New Roman" pitchFamily="18" charset="0"/>
                        </a:rPr>
                        <a:t>Δεν</a:t>
                      </a:r>
                      <a:r>
                        <a:rPr kumimoji="0" lang="el-GR" sz="1800" b="0" i="0" u="none" strike="noStrike" cap="none" normalizeH="0" baseline="0" dirty="0" smtClean="0">
                          <a:ln>
                            <a:noFill/>
                          </a:ln>
                          <a:solidFill>
                            <a:srgbClr val="083763"/>
                          </a:solidFill>
                          <a:effectLst/>
                          <a:latin typeface="Arial" pitchFamily="34" charset="0"/>
                          <a:cs typeface="Times New Roman" pitchFamily="18" charset="0"/>
                        </a:rPr>
                        <a:t> αφορά</a:t>
                      </a:r>
                    </a:p>
                    <a:p>
                      <a:pPr marL="0" marR="0" lvl="0" indent="0" algn="l" defTabSz="914400" rtl="0" eaLnBrk="1" fontAlgn="base" latinLnBrk="0" hangingPunct="1">
                        <a:lnSpc>
                          <a:spcPct val="100000"/>
                        </a:lnSpc>
                        <a:spcBef>
                          <a:spcPts val="600"/>
                        </a:spcBef>
                        <a:spcAft>
                          <a:spcPts val="300"/>
                        </a:spcAft>
                        <a:buClrTx/>
                        <a:buSzTx/>
                        <a:buFont typeface="Wingdings" pitchFamily="2" charset="2"/>
                        <a:buChar char="q"/>
                        <a:tabLst/>
                      </a:pPr>
                      <a:r>
                        <a:rPr kumimoji="0" lang="el-GR" sz="1800" b="0" i="0" u="none" strike="noStrike" cap="none" normalizeH="0" baseline="0" dirty="0" smtClean="0">
                          <a:ln>
                            <a:noFill/>
                          </a:ln>
                          <a:solidFill>
                            <a:srgbClr val="083763"/>
                          </a:solidFill>
                          <a:effectLst/>
                          <a:latin typeface="Arial" pitchFamily="34" charset="0"/>
                          <a:cs typeface="Times New Roman" pitchFamily="18" charset="0"/>
                        </a:rPr>
                        <a:t>   υπό σύσταση επιχειρήσεις και επιχειρήσεις που τηρούν βιβλία Β’ Κατηγορίας </a:t>
                      </a:r>
                    </a:p>
                    <a:p>
                      <a:pPr marL="0" marR="0" lvl="0" indent="0" algn="l" defTabSz="914400" rtl="0" eaLnBrk="1" fontAlgn="base" latinLnBrk="0" hangingPunct="1">
                        <a:lnSpc>
                          <a:spcPct val="100000"/>
                        </a:lnSpc>
                        <a:spcBef>
                          <a:spcPts val="600"/>
                        </a:spcBef>
                        <a:spcAft>
                          <a:spcPts val="300"/>
                        </a:spcAft>
                        <a:buClrTx/>
                        <a:buSzTx/>
                        <a:buFont typeface="Wingdings" pitchFamily="2" charset="2"/>
                        <a:buChar char="q"/>
                        <a:tabLst/>
                      </a:pPr>
                      <a:r>
                        <a:rPr kumimoji="0" lang="el-GR" sz="1800" b="0" i="0" u="none" strike="noStrike" cap="none" normalizeH="0" baseline="0" dirty="0" smtClean="0">
                          <a:ln>
                            <a:noFill/>
                          </a:ln>
                          <a:solidFill>
                            <a:srgbClr val="083763"/>
                          </a:solidFill>
                          <a:effectLst/>
                          <a:latin typeface="Arial" pitchFamily="34" charset="0"/>
                          <a:cs typeface="Times New Roman" pitchFamily="18" charset="0"/>
                        </a:rPr>
                        <a:t>   ΜΜΕ που δεν έχουν κλείσει τριετία από τη σύστασή τους.</a:t>
                      </a:r>
                    </a:p>
                    <a:p>
                      <a:pPr marL="0" marR="0" lvl="0" indent="0" algn="l" defTabSz="914400" rtl="0" eaLnBrk="1" fontAlgn="base" latinLnBrk="0" hangingPunct="1">
                        <a:lnSpc>
                          <a:spcPct val="100000"/>
                        </a:lnSpc>
                        <a:spcBef>
                          <a:spcPct val="0"/>
                        </a:spcBef>
                        <a:spcAft>
                          <a:spcPct val="0"/>
                        </a:spcAft>
                        <a:buClr>
                          <a:srgbClr val="0BD0D9"/>
                        </a:buClr>
                        <a:buSzTx/>
                        <a:buFont typeface="+mj-lt"/>
                        <a:buNone/>
                        <a:tabLst/>
                      </a:pPr>
                      <a:endParaRPr kumimoji="0" lang="el-GR" sz="1800" b="0" i="0" u="none" strike="noStrike" cap="none" normalizeH="0" baseline="0" dirty="0" smtClean="0">
                        <a:ln>
                          <a:noFill/>
                        </a:ln>
                        <a:solidFill>
                          <a:srgbClr val="083763"/>
                        </a:solidFill>
                        <a:effectLst/>
                        <a:latin typeface="Arial" pitchFamily="34" charset="0"/>
                        <a:cs typeface="Arial"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342900" marR="0" lvl="0" indent="-342900" algn="l" defTabSz="914400" rtl="0" eaLnBrk="1" fontAlgn="base" latinLnBrk="0" hangingPunct="1">
                        <a:lnSpc>
                          <a:spcPct val="100000"/>
                        </a:lnSpc>
                        <a:spcBef>
                          <a:spcPts val="600"/>
                        </a:spcBef>
                        <a:spcAft>
                          <a:spcPts val="300"/>
                        </a:spcAft>
                        <a:buClrTx/>
                        <a:buSzTx/>
                        <a:buFont typeface="Calibri" pitchFamily="34" charset="0"/>
                        <a:buAutoNum type="arabicPeriod"/>
                        <a:tabLst/>
                      </a:pPr>
                      <a:r>
                        <a:rPr kumimoji="0" lang="el-GR" sz="1600" b="0" i="0" u="none" strike="noStrike" cap="none" normalizeH="0" baseline="0" smtClean="0">
                          <a:ln>
                            <a:noFill/>
                          </a:ln>
                          <a:solidFill>
                            <a:srgbClr val="083763"/>
                          </a:solidFill>
                          <a:effectLst/>
                          <a:latin typeface="Arial" pitchFamily="34" charset="0"/>
                          <a:cs typeface="Times New Roman" pitchFamily="18" charset="0"/>
                        </a:rPr>
                        <a:t>Ελέγχονται οι οικονομικές καταστάσεις της τελευταίας κλεισμένης διαχειριστικής χρήσης: </a:t>
                      </a:r>
                    </a:p>
                    <a:p>
                      <a:pPr marL="342900" marR="0" lvl="0" indent="-342900" algn="l" defTabSz="914400" rtl="0" eaLnBrk="1" fontAlgn="base" latinLnBrk="0" hangingPunct="1">
                        <a:lnSpc>
                          <a:spcPct val="100000"/>
                        </a:lnSpc>
                        <a:spcBef>
                          <a:spcPts val="600"/>
                        </a:spcBef>
                        <a:spcAft>
                          <a:spcPts val="300"/>
                        </a:spcAft>
                        <a:buClrTx/>
                        <a:buSzTx/>
                        <a:buFontTx/>
                        <a:buNone/>
                        <a:tabLst/>
                      </a:pPr>
                      <a:r>
                        <a:rPr kumimoji="0" lang="el-GR" sz="1600" b="0" i="0" u="none" strike="noStrike" cap="none" normalizeH="0" baseline="0" smtClean="0">
                          <a:ln>
                            <a:noFill/>
                          </a:ln>
                          <a:solidFill>
                            <a:srgbClr val="083763"/>
                          </a:solidFill>
                          <a:effectLst/>
                          <a:latin typeface="Arial" pitchFamily="34" charset="0"/>
                          <a:cs typeface="Times New Roman" pitchFamily="18" charset="0"/>
                        </a:rPr>
                        <a:t>Ίδια κεφάλαια (ομάδα λογ/σμών 4*) /μετοχικό κεφάλαιο  (αριθ. λογ/σμού 40 και 41)  ≥  0,5</a:t>
                      </a:r>
                    </a:p>
                    <a:p>
                      <a:pPr marL="342900" marR="0" lvl="0" indent="-342900" algn="l" defTabSz="914400" rtl="0" eaLnBrk="1" fontAlgn="base" latinLnBrk="0" hangingPunct="1">
                        <a:lnSpc>
                          <a:spcPct val="100000"/>
                        </a:lnSpc>
                        <a:spcBef>
                          <a:spcPts val="600"/>
                        </a:spcBef>
                        <a:spcAft>
                          <a:spcPts val="300"/>
                        </a:spcAft>
                        <a:buClrTx/>
                        <a:buSzTx/>
                        <a:buFont typeface="Calibri" pitchFamily="34" charset="0"/>
                        <a:buAutoNum type="arabicPeriod" startAt="2"/>
                        <a:tabLst/>
                      </a:pPr>
                      <a:r>
                        <a:rPr kumimoji="0" lang="el-GR" sz="1600" b="0" i="0" u="none" strike="noStrike" cap="none" normalizeH="0" baseline="0" smtClean="0">
                          <a:ln>
                            <a:noFill/>
                          </a:ln>
                          <a:solidFill>
                            <a:srgbClr val="083763"/>
                          </a:solidFill>
                          <a:effectLst/>
                          <a:latin typeface="Arial" pitchFamily="34" charset="0"/>
                          <a:cs typeface="Times New Roman" pitchFamily="18" charset="0"/>
                        </a:rPr>
                        <a:t>Αν ο φορέας είναι </a:t>
                      </a:r>
                      <a:r>
                        <a:rPr kumimoji="0" lang="el-GR" sz="1600" b="1" i="0" u="none" strike="noStrike" cap="none" normalizeH="0" baseline="0" smtClean="0">
                          <a:ln>
                            <a:noFill/>
                          </a:ln>
                          <a:solidFill>
                            <a:srgbClr val="083763"/>
                          </a:solidFill>
                          <a:effectLst/>
                          <a:latin typeface="Arial" pitchFamily="34" charset="0"/>
                          <a:cs typeface="Times New Roman" pitchFamily="18" charset="0"/>
                        </a:rPr>
                        <a:t>μεγάλη επιχείρηση </a:t>
                      </a:r>
                      <a:r>
                        <a:rPr kumimoji="0" lang="el-GR" sz="1600" b="0" i="0" u="none" strike="noStrike" cap="none" normalizeH="0" baseline="0" smtClean="0">
                          <a:ln>
                            <a:noFill/>
                          </a:ln>
                          <a:solidFill>
                            <a:srgbClr val="083763"/>
                          </a:solidFill>
                          <a:effectLst/>
                          <a:latin typeface="Arial" pitchFamily="34" charset="0"/>
                          <a:cs typeface="Times New Roman" pitchFamily="18" charset="0"/>
                        </a:rPr>
                        <a:t>ελέγχεται επιπλέον η πλήρωση ( για τις δύο τελευταίες κλεισμένες διαχειριστικές χρήσεις) : </a:t>
                      </a:r>
                    </a:p>
                    <a:p>
                      <a:pPr marL="342900" marR="0" lvl="0" indent="-342900" algn="l" defTabSz="914400" rtl="0" eaLnBrk="1" fontAlgn="base" latinLnBrk="0" hangingPunct="1">
                        <a:lnSpc>
                          <a:spcPct val="100000"/>
                        </a:lnSpc>
                        <a:spcBef>
                          <a:spcPts val="600"/>
                        </a:spcBef>
                        <a:spcAft>
                          <a:spcPts val="300"/>
                        </a:spcAft>
                        <a:buClrTx/>
                        <a:buSzTx/>
                        <a:buFont typeface="Verdana" pitchFamily="34" charset="0"/>
                        <a:buChar char="-"/>
                        <a:tabLst/>
                      </a:pPr>
                      <a:r>
                        <a:rPr kumimoji="0" lang="el-GR" sz="1600" b="0" i="0" u="none" strike="noStrike" cap="none" normalizeH="0" baseline="0" smtClean="0">
                          <a:ln>
                            <a:noFill/>
                          </a:ln>
                          <a:solidFill>
                            <a:srgbClr val="083763"/>
                          </a:solidFill>
                          <a:effectLst/>
                          <a:latin typeface="Arial" pitchFamily="34" charset="0"/>
                          <a:cs typeface="Times New Roman" pitchFamily="18" charset="0"/>
                        </a:rPr>
                        <a:t>(Μακροχρόνιες υποχρεώσεις + Βραχυχρόνιες υποχρεώσεις) (ομάδα λογ/σμών 5) / Ίδια</a:t>
                      </a:r>
                      <a:r>
                        <a:rPr kumimoji="0" lang="en-US" sz="1600" b="0" i="0" u="none" strike="noStrike" cap="none" normalizeH="0" baseline="0" smtClean="0">
                          <a:ln>
                            <a:noFill/>
                          </a:ln>
                          <a:solidFill>
                            <a:srgbClr val="083763"/>
                          </a:solidFill>
                          <a:effectLst/>
                          <a:latin typeface="Arial" pitchFamily="34" charset="0"/>
                          <a:cs typeface="Times New Roman" pitchFamily="18" charset="0"/>
                        </a:rPr>
                        <a:t> </a:t>
                      </a:r>
                      <a:r>
                        <a:rPr kumimoji="0" lang="el-GR" sz="1600" b="0" i="0" u="none" strike="noStrike" cap="none" normalizeH="0" baseline="0" smtClean="0">
                          <a:ln>
                            <a:noFill/>
                          </a:ln>
                          <a:solidFill>
                            <a:srgbClr val="083763"/>
                          </a:solidFill>
                          <a:effectLst/>
                          <a:latin typeface="Arial" pitchFamily="34" charset="0"/>
                          <a:cs typeface="Times New Roman" pitchFamily="18" charset="0"/>
                        </a:rPr>
                        <a:t> Κεφάλαια (ομάδα λογ/σμών4)</a:t>
                      </a:r>
                      <a:r>
                        <a:rPr kumimoji="0" lang="en-US" sz="1600" b="0" i="0" u="none" strike="noStrike" cap="none" normalizeH="0" baseline="0" smtClean="0">
                          <a:ln>
                            <a:noFill/>
                          </a:ln>
                          <a:solidFill>
                            <a:srgbClr val="083763"/>
                          </a:solidFill>
                          <a:effectLst/>
                          <a:latin typeface="Arial" pitchFamily="34" charset="0"/>
                          <a:cs typeface="Times New Roman" pitchFamily="18" charset="0"/>
                        </a:rPr>
                        <a:t>  </a:t>
                      </a:r>
                      <a:r>
                        <a:rPr kumimoji="0" lang="el-GR" sz="1600" b="0" i="0" u="none" strike="noStrike" cap="none" normalizeH="0" baseline="0" smtClean="0">
                          <a:ln>
                            <a:noFill/>
                          </a:ln>
                          <a:solidFill>
                            <a:srgbClr val="083763"/>
                          </a:solidFill>
                          <a:effectLst/>
                          <a:latin typeface="Arial" pitchFamily="34" charset="0"/>
                          <a:cs typeface="Times New Roman" pitchFamily="18" charset="0"/>
                        </a:rPr>
                        <a:t>≤ 7,5</a:t>
                      </a:r>
                      <a:r>
                        <a:rPr kumimoji="0" lang="en-US" sz="1600" b="0" i="0" u="none" strike="noStrike" cap="none" normalizeH="0" baseline="0" smtClean="0">
                          <a:ln>
                            <a:noFill/>
                          </a:ln>
                          <a:solidFill>
                            <a:srgbClr val="083763"/>
                          </a:solidFill>
                          <a:effectLst/>
                          <a:latin typeface="Arial" pitchFamily="34" charset="0"/>
                          <a:cs typeface="Times New Roman" pitchFamily="18" charset="0"/>
                        </a:rPr>
                        <a:t>   </a:t>
                      </a:r>
                      <a:r>
                        <a:rPr kumimoji="0" lang="el-GR" sz="1600" b="0" i="0" u="none" strike="noStrike" cap="none" normalizeH="0" baseline="0" smtClean="0">
                          <a:ln>
                            <a:noFill/>
                          </a:ln>
                          <a:solidFill>
                            <a:srgbClr val="083763"/>
                          </a:solidFill>
                          <a:effectLst/>
                          <a:latin typeface="Arial" pitchFamily="34" charset="0"/>
                          <a:cs typeface="Times New Roman" pitchFamily="18" charset="0"/>
                        </a:rPr>
                        <a:t>και</a:t>
                      </a:r>
                    </a:p>
                    <a:p>
                      <a:pPr marL="342900" marR="0" lvl="0" indent="-342900" algn="l" defTabSz="914400" rtl="0" eaLnBrk="1" fontAlgn="base" latinLnBrk="0" hangingPunct="1">
                        <a:lnSpc>
                          <a:spcPct val="100000"/>
                        </a:lnSpc>
                        <a:spcBef>
                          <a:spcPts val="600"/>
                        </a:spcBef>
                        <a:spcAft>
                          <a:spcPts val="300"/>
                        </a:spcAft>
                        <a:buClrTx/>
                        <a:buSzTx/>
                        <a:buFont typeface="Verdana" pitchFamily="34" charset="0"/>
                        <a:buChar char="-"/>
                        <a:tabLst/>
                      </a:pPr>
                      <a:r>
                        <a:rPr kumimoji="0" lang="el-GR" sz="1600" b="0" i="0" u="none" strike="noStrike" cap="none" normalizeH="0" baseline="0" smtClean="0">
                          <a:ln>
                            <a:noFill/>
                          </a:ln>
                          <a:solidFill>
                            <a:srgbClr val="083763"/>
                          </a:solidFill>
                          <a:effectLst/>
                          <a:latin typeface="Arial" pitchFamily="34" charset="0"/>
                          <a:cs typeface="Times New Roman" pitchFamily="18" charset="0"/>
                        </a:rPr>
                        <a:t>Καθαρά κέρδη προ φόρων (αριθ. λογ/σμού</a:t>
                      </a:r>
                      <a:r>
                        <a:rPr kumimoji="0" lang="en-US" sz="1600" b="0" i="0" u="none" strike="noStrike" cap="none" normalizeH="0" baseline="0" smtClean="0">
                          <a:ln>
                            <a:noFill/>
                          </a:ln>
                          <a:solidFill>
                            <a:srgbClr val="083763"/>
                          </a:solidFill>
                          <a:effectLst/>
                          <a:latin typeface="Arial" pitchFamily="34" charset="0"/>
                          <a:cs typeface="Times New Roman" pitchFamily="18" charset="0"/>
                        </a:rPr>
                        <a:t> </a:t>
                      </a:r>
                      <a:r>
                        <a:rPr kumimoji="0" lang="el-GR" sz="1600" b="0" i="0" u="none" strike="noStrike" cap="none" normalizeH="0" baseline="0" smtClean="0">
                          <a:ln>
                            <a:noFill/>
                          </a:ln>
                          <a:solidFill>
                            <a:srgbClr val="083763"/>
                          </a:solidFill>
                          <a:effectLst/>
                          <a:latin typeface="Arial" pitchFamily="34" charset="0"/>
                          <a:cs typeface="Times New Roman" pitchFamily="18" charset="0"/>
                        </a:rPr>
                        <a:t> 82.01)+ Χρηματοοικονομικές υποχρεώσεις (ομάδα λογ/σμών 65)+ αποσβέσεις(ομάδα λογ/σμών 66) / χρηματοοικονομικές υποχρεώσεις (ομάδα λογ/σμών 65)</a:t>
                      </a:r>
                      <a:r>
                        <a:rPr kumimoji="0" lang="en-US" sz="1600" b="0" i="0" u="none" strike="noStrike" cap="none" normalizeH="0" baseline="0" smtClean="0">
                          <a:ln>
                            <a:noFill/>
                          </a:ln>
                          <a:solidFill>
                            <a:srgbClr val="083763"/>
                          </a:solidFill>
                          <a:effectLst/>
                          <a:latin typeface="Arial" pitchFamily="34" charset="0"/>
                          <a:cs typeface="Times New Roman" pitchFamily="18" charset="0"/>
                        </a:rPr>
                        <a:t> </a:t>
                      </a:r>
                      <a:r>
                        <a:rPr kumimoji="0" lang="el-GR" sz="1600" b="0" i="0" u="none" strike="noStrike" cap="none" normalizeH="0" baseline="0" smtClean="0">
                          <a:ln>
                            <a:noFill/>
                          </a:ln>
                          <a:solidFill>
                            <a:srgbClr val="083763"/>
                          </a:solidFill>
                          <a:effectLst/>
                          <a:latin typeface="Arial" pitchFamily="34" charset="0"/>
                          <a:cs typeface="Times New Roman" pitchFamily="18" charset="0"/>
                        </a:rPr>
                        <a:t> ≥ 1. </a:t>
                      </a:r>
                    </a:p>
                    <a:p>
                      <a:pPr marL="342900" marR="0" lvl="0" indent="-342900" algn="l" defTabSz="914400" rtl="0" eaLnBrk="1" fontAlgn="base" latinLnBrk="0" hangingPunct="1">
                        <a:lnSpc>
                          <a:spcPct val="100000"/>
                        </a:lnSpc>
                        <a:spcBef>
                          <a:spcPts val="600"/>
                        </a:spcBef>
                        <a:spcAft>
                          <a:spcPts val="300"/>
                        </a:spcAft>
                        <a:buClrTx/>
                        <a:buSzTx/>
                        <a:buFont typeface="Verdana" pitchFamily="34" charset="0"/>
                        <a:buChar char="-"/>
                        <a:tabLst/>
                      </a:pPr>
                      <a:r>
                        <a:rPr kumimoji="0" lang="el-GR" sz="1600" b="0" i="0" u="none" strike="noStrike" cap="none" normalizeH="0" baseline="0" smtClean="0">
                          <a:ln>
                            <a:noFill/>
                          </a:ln>
                          <a:solidFill>
                            <a:srgbClr val="083763"/>
                          </a:solidFill>
                          <a:effectLst/>
                          <a:latin typeface="Arial" pitchFamily="34" charset="0"/>
                          <a:cs typeface="Times New Roman" pitchFamily="18" charset="0"/>
                        </a:rPr>
                        <a:t>Επιπλέον, συνιστάται να ελέγχονται τυχόν παρατηρήσεις ορκωτών λογιστών στο προσάρτημα του ισολογισμού. </a:t>
                      </a:r>
                    </a:p>
                    <a:p>
                      <a:pPr marL="342900" marR="0" lvl="0" indent="-342900" algn="l" defTabSz="914400" rtl="0" eaLnBrk="1" fontAlgn="base" latinLnBrk="0" hangingPunct="1">
                        <a:lnSpc>
                          <a:spcPct val="100000"/>
                        </a:lnSpc>
                        <a:spcBef>
                          <a:spcPts val="600"/>
                        </a:spcBef>
                        <a:spcAft>
                          <a:spcPts val="300"/>
                        </a:spcAft>
                        <a:buClrTx/>
                        <a:buSzTx/>
                        <a:buFont typeface="Verdana" pitchFamily="34" charset="0"/>
                        <a:buNone/>
                        <a:tabLst/>
                      </a:pPr>
                      <a:endParaRPr kumimoji="0" lang="el-GR" sz="1600" b="0" i="0" u="none" strike="noStrike" cap="none" normalizeH="0" baseline="0" smtClean="0">
                        <a:ln>
                          <a:noFill/>
                        </a:ln>
                        <a:solidFill>
                          <a:srgbClr val="083763"/>
                        </a:solidFill>
                        <a:effectLst/>
                        <a:latin typeface="Arial" pitchFamily="34" charset="0"/>
                        <a:cs typeface="Times New Roman" pitchFamily="18" charset="0"/>
                      </a:endParaRPr>
                    </a:p>
                  </a:txBody>
                  <a:tcPr marL="53975" marR="53975" marT="180361" marB="717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53262" name="3 - Θέση αριθμού διαφάνειας"/>
          <p:cNvSpPr>
            <a:spLocks noGrp="1"/>
          </p:cNvSpPr>
          <p:nvPr>
            <p:ph type="sldNum" sz="quarter" idx="12"/>
          </p:nvPr>
        </p:nvSpPr>
        <p:spPr bwMode="auto">
          <a:noFill/>
          <a:ln>
            <a:miter lim="800000"/>
            <a:headEnd/>
            <a:tailEnd/>
          </a:ln>
        </p:spPr>
        <p:txBody>
          <a:bodyPr/>
          <a:lstStyle/>
          <a:p>
            <a:fld id="{9976A80E-9979-4316-8BBB-C939E1CBC695}" type="slidenum">
              <a:rPr lang="en-US" altLang="en-US"/>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250825" y="1341438"/>
          <a:ext cx="8604250" cy="5321302"/>
        </p:xfrm>
        <a:graphic>
          <a:graphicData uri="http://schemas.openxmlformats.org/drawingml/2006/table">
            <a:tbl>
              <a:tblPr firstRow="1" bandRow="1">
                <a:tableStyleId>{5C22544A-7EE6-4342-B048-85BDC9FD1C3A}</a:tableStyleId>
              </a:tblPr>
              <a:tblGrid>
                <a:gridCol w="2344685"/>
                <a:gridCol w="6259565"/>
              </a:tblGrid>
              <a:tr h="365750">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38" marR="91438" marT="45716" marB="45716"/>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38" marR="91438" marT="45716" marB="45716"/>
                </a:tc>
              </a:tr>
              <a:tr h="4955550">
                <a:tc>
                  <a:txBody>
                    <a:bodyPr/>
                    <a:lstStyle/>
                    <a:p>
                      <a:pPr marL="0" marR="0" indent="0" algn="l" defTabSz="914400" rtl="0" eaLnBrk="1" fontAlgn="auto" latinLnBrk="0" hangingPunct="1">
                        <a:lnSpc>
                          <a:spcPct val="100000"/>
                        </a:lnSpc>
                        <a:spcBef>
                          <a:spcPts val="0"/>
                        </a:spcBef>
                        <a:spcAft>
                          <a:spcPts val="0"/>
                        </a:spcAft>
                        <a:buClr>
                          <a:schemeClr val="accent3"/>
                        </a:buClr>
                        <a:buSzTx/>
                        <a:buFont typeface="+mj-lt"/>
                        <a:buNone/>
                        <a:tabLst/>
                        <a:defRPr/>
                      </a:pPr>
                      <a:r>
                        <a:rPr kumimoji="0" lang="el-GR" sz="1800" kern="1200" dirty="0" smtClean="0">
                          <a:solidFill>
                            <a:schemeClr val="accent1">
                              <a:lumMod val="50000"/>
                            </a:schemeClr>
                          </a:solidFill>
                          <a:latin typeface="Arial" pitchFamily="34" charset="0"/>
                          <a:ea typeface="+mn-ea"/>
                          <a:cs typeface="Arial" pitchFamily="34" charset="0"/>
                        </a:rPr>
                        <a:t>Τεκμηρίωση ως</a:t>
                      </a:r>
                      <a:r>
                        <a:rPr kumimoji="0" lang="el-GR" sz="1800" kern="1200" baseline="0" dirty="0" smtClean="0">
                          <a:solidFill>
                            <a:schemeClr val="accent1">
                              <a:lumMod val="50000"/>
                            </a:schemeClr>
                          </a:solidFill>
                          <a:latin typeface="Arial" pitchFamily="34" charset="0"/>
                          <a:ea typeface="+mn-ea"/>
                          <a:cs typeface="Arial" pitchFamily="34" charset="0"/>
                        </a:rPr>
                        <a:t> ΜΜΕ του Φορέα ή / και των υπό συγχώνευση εταιρειών του Άρθρου 12γ. </a:t>
                      </a:r>
                    </a:p>
                    <a:p>
                      <a:pPr marL="0" marR="0" indent="0" algn="l" defTabSz="914400" rtl="0" eaLnBrk="1" fontAlgn="auto" latinLnBrk="0" hangingPunct="1">
                        <a:lnSpc>
                          <a:spcPct val="100000"/>
                        </a:lnSpc>
                        <a:spcBef>
                          <a:spcPts val="0"/>
                        </a:spcBef>
                        <a:spcAft>
                          <a:spcPts val="0"/>
                        </a:spcAft>
                        <a:buClr>
                          <a:schemeClr val="accent3"/>
                        </a:buClr>
                        <a:buSzTx/>
                        <a:buFont typeface="+mj-lt"/>
                        <a:buNone/>
                        <a:tabLst/>
                        <a:defRPr/>
                      </a:pPr>
                      <a:endParaRPr kumimoji="0" lang="el-GR" sz="1800" kern="1200" baseline="0" dirty="0" smtClean="0">
                        <a:solidFill>
                          <a:schemeClr val="accent1">
                            <a:lumMod val="50000"/>
                          </a:schemeClr>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
                          <a:schemeClr val="accent3"/>
                        </a:buClr>
                        <a:buSzTx/>
                        <a:buFont typeface="+mj-lt"/>
                        <a:buNone/>
                        <a:tabLst/>
                        <a:defRPr/>
                      </a:pPr>
                      <a:endParaRPr kumimoji="0" lang="el-GR" sz="1800" kern="1200" dirty="0" smtClean="0">
                        <a:solidFill>
                          <a:schemeClr val="accent1">
                            <a:lumMod val="50000"/>
                          </a:schemeClr>
                        </a:solidFill>
                        <a:latin typeface="Arial" pitchFamily="34" charset="0"/>
                        <a:ea typeface="+mn-ea"/>
                        <a:cs typeface="Arial" pitchFamily="34" charset="0"/>
                      </a:endParaRPr>
                    </a:p>
                  </a:txBody>
                  <a:tcPr marL="91438" marR="91438" marT="45716" marB="45716" anchor="ctr"/>
                </a:tc>
                <a:tc>
                  <a:txBody>
                    <a:bodyPr/>
                    <a:lstStyle/>
                    <a:p>
                      <a:pPr lvl="0" algn="l">
                        <a:buFont typeface="Wingdings" pitchFamily="2" charset="2"/>
                        <a:buChar char="v"/>
                      </a:pPr>
                      <a:r>
                        <a:rPr kumimoji="0" lang="el-GR" sz="1800" b="0" i="0" kern="1200" dirty="0" smtClean="0">
                          <a:solidFill>
                            <a:schemeClr val="accent1">
                              <a:lumMod val="50000"/>
                            </a:schemeClr>
                          </a:solidFill>
                          <a:latin typeface="Arial" pitchFamily="34" charset="0"/>
                          <a:ea typeface="+mn-ea"/>
                          <a:cs typeface="Arial" pitchFamily="34" charset="0"/>
                        </a:rPr>
                        <a:t>Εξετάζονται τα δικαιολογητικά </a:t>
                      </a:r>
                    </a:p>
                    <a:p>
                      <a:pPr lvl="0" algn="l">
                        <a:buFont typeface="Wingdings" pitchFamily="2" charset="2"/>
                        <a:buChar char="v"/>
                      </a:pPr>
                      <a:r>
                        <a:rPr kumimoji="0" lang="el-GR" sz="1800" b="0" i="0" kern="1200" dirty="0" smtClean="0">
                          <a:solidFill>
                            <a:schemeClr val="accent1">
                              <a:lumMod val="50000"/>
                            </a:schemeClr>
                          </a:solidFill>
                          <a:latin typeface="Arial" pitchFamily="34" charset="0"/>
                          <a:ea typeface="+mn-ea"/>
                          <a:cs typeface="Arial" pitchFamily="34" charset="0"/>
                        </a:rPr>
                        <a:t>Επικαιροποιούνται τα σχετικά πεδία ΠΣΚΕ. </a:t>
                      </a:r>
                    </a:p>
                    <a:p>
                      <a:pPr lvl="0" algn="l"/>
                      <a:endParaRPr kumimoji="0" lang="el-GR" sz="1800" b="0" i="0" kern="1200" dirty="0" smtClean="0">
                        <a:solidFill>
                          <a:schemeClr val="accent1">
                            <a:lumMod val="50000"/>
                          </a:schemeClr>
                        </a:solidFill>
                        <a:latin typeface="Arial" pitchFamily="34" charset="0"/>
                        <a:ea typeface="+mn-ea"/>
                        <a:cs typeface="Arial" pitchFamily="34" charset="0"/>
                      </a:endParaRPr>
                    </a:p>
                    <a:p>
                      <a:pPr>
                        <a:spcBef>
                          <a:spcPts val="300"/>
                        </a:spcBef>
                      </a:pPr>
                      <a:r>
                        <a:rPr lang="el-GR" sz="1800" u="sng" dirty="0" smtClean="0">
                          <a:solidFill>
                            <a:schemeClr val="accent1">
                              <a:lumMod val="50000"/>
                            </a:schemeClr>
                          </a:solidFill>
                          <a:latin typeface="Arial" pitchFamily="34" charset="0"/>
                          <a:cs typeface="Arial" pitchFamily="34" charset="0"/>
                        </a:rPr>
                        <a:t>Ειδικά</a:t>
                      </a:r>
                      <a:r>
                        <a:rPr lang="el-GR" sz="1800" u="sng" baseline="0" dirty="0" smtClean="0">
                          <a:solidFill>
                            <a:schemeClr val="accent1">
                              <a:lumMod val="50000"/>
                            </a:schemeClr>
                          </a:solidFill>
                          <a:latin typeface="Arial" pitchFamily="34" charset="0"/>
                          <a:cs typeface="Arial" pitchFamily="34" charset="0"/>
                        </a:rPr>
                        <a:t> για το Καθεστώς των Νέων Ανεξάρτητων ΜΜΕ </a:t>
                      </a:r>
                    </a:p>
                    <a:p>
                      <a:pPr>
                        <a:spcBef>
                          <a:spcPts val="300"/>
                        </a:spcBef>
                        <a:buFont typeface="Arial" pitchFamily="34" charset="0"/>
                        <a:buNone/>
                      </a:pPr>
                      <a:r>
                        <a:rPr kumimoji="0" lang="el-GR" sz="1800" kern="1200" dirty="0" smtClean="0">
                          <a:solidFill>
                            <a:schemeClr val="accent1">
                              <a:lumMod val="50000"/>
                            </a:schemeClr>
                          </a:solidFill>
                          <a:latin typeface="Arial" pitchFamily="34" charset="0"/>
                          <a:ea typeface="+mn-ea"/>
                          <a:cs typeface="Arial" pitchFamily="34" charset="0"/>
                        </a:rPr>
                        <a:t>Σε περίπτωση που ο φορέας θα προκύψει ή έχει προκύψει από συγχώνευση άλλων εταιρειών :</a:t>
                      </a:r>
                    </a:p>
                    <a:p>
                      <a:pPr lvl="1">
                        <a:spcBef>
                          <a:spcPts val="300"/>
                        </a:spcBef>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Τα δικαιολογητικά εξετάζονται και για κάθε μία από αυτές. </a:t>
                      </a:r>
                    </a:p>
                    <a:p>
                      <a:r>
                        <a:rPr kumimoji="0" lang="el-GR" sz="1800" kern="1200" dirty="0" smtClean="0">
                          <a:solidFill>
                            <a:schemeClr val="accent1">
                              <a:lumMod val="50000"/>
                            </a:schemeClr>
                          </a:solidFill>
                          <a:latin typeface="Arial" pitchFamily="34" charset="0"/>
                          <a:ea typeface="+mn-ea"/>
                          <a:cs typeface="Arial" pitchFamily="34" charset="0"/>
                        </a:rPr>
                        <a:t>Μετά την επικαιροποίηση των σημείων πρέπει</a:t>
                      </a:r>
                      <a:r>
                        <a:rPr kumimoji="0" lang="el-GR" sz="1800" kern="1200" baseline="0" dirty="0" smtClean="0">
                          <a:solidFill>
                            <a:schemeClr val="accent1">
                              <a:lumMod val="50000"/>
                            </a:schemeClr>
                          </a:solidFill>
                          <a:latin typeface="Arial" pitchFamily="34" charset="0"/>
                          <a:ea typeface="+mn-ea"/>
                          <a:cs typeface="Arial" pitchFamily="34" charset="0"/>
                        </a:rPr>
                        <a:t> να </a:t>
                      </a:r>
                      <a:r>
                        <a:rPr kumimoji="0" lang="el-GR" sz="1800" kern="1200" dirty="0" smtClean="0">
                          <a:solidFill>
                            <a:schemeClr val="accent1">
                              <a:lumMod val="50000"/>
                            </a:schemeClr>
                          </a:solidFill>
                          <a:latin typeface="Arial" pitchFamily="34" charset="0"/>
                          <a:ea typeface="+mn-ea"/>
                          <a:cs typeface="Arial" pitchFamily="34" charset="0"/>
                        </a:rPr>
                        <a:t>πληρούνται σωρευτικά οι παρακάτω προϋποθέσεις: </a:t>
                      </a:r>
                    </a:p>
                    <a:p>
                      <a:pPr lvl="0">
                        <a:spcBef>
                          <a:spcPts val="300"/>
                        </a:spcBef>
                        <a:spcAft>
                          <a:spcPts val="300"/>
                        </a:spcAft>
                        <a:buFont typeface="Arial" pitchFamily="34" charset="0"/>
                        <a:buChar char="•"/>
                      </a:pPr>
                      <a:r>
                        <a:rPr kumimoji="0" lang="el-GR" sz="1600" kern="1200" dirty="0" smtClean="0">
                          <a:solidFill>
                            <a:schemeClr val="accent1">
                              <a:lumMod val="50000"/>
                            </a:schemeClr>
                          </a:solidFill>
                          <a:latin typeface="Arial" pitchFamily="34" charset="0"/>
                          <a:ea typeface="+mn-ea"/>
                          <a:cs typeface="Arial" pitchFamily="34" charset="0"/>
                        </a:rPr>
                        <a:t>Ο φορέας είναι  ανεξάρτητη ΜΜΕ επιχείρηση</a:t>
                      </a:r>
                    </a:p>
                    <a:p>
                      <a:pPr lvl="0">
                        <a:spcBef>
                          <a:spcPts val="300"/>
                        </a:spcBef>
                        <a:spcAft>
                          <a:spcPts val="300"/>
                        </a:spcAft>
                        <a:buFont typeface="Arial" pitchFamily="34" charset="0"/>
                        <a:buChar char="•"/>
                      </a:pPr>
                      <a:r>
                        <a:rPr kumimoji="0" lang="el-GR" sz="1600" kern="1200" dirty="0" smtClean="0">
                          <a:solidFill>
                            <a:schemeClr val="accent1">
                              <a:lumMod val="50000"/>
                            </a:schemeClr>
                          </a:solidFill>
                          <a:latin typeface="Arial" pitchFamily="34" charset="0"/>
                          <a:ea typeface="+mn-ea"/>
                          <a:cs typeface="Arial" pitchFamily="34" charset="0"/>
                        </a:rPr>
                        <a:t>Ο φορέας της επένδυσης δεν έχει συνεργαζόμενες ή συνδεδεμένες επιχειρήσεις και επιπλέον δεν συνδέεται μέσω φυσικών προσώπων με μεγάλη επιχείρηση, ανεξαρτήτως αγοράς στην οποία δραστηριοποιείται. Στις ομάδες φυσικών προσώπων που ενεργούν από κοινού, προσμετρούνται επίσης και οι συγγενείς α’, β’ βαθμού και οι σύζυγοι αυτών.</a:t>
                      </a:r>
                    </a:p>
                  </a:txBody>
                  <a:tcPr marL="91438" marR="91438" marT="45716" marB="45716"/>
                </a:tc>
              </a:tr>
            </a:tbl>
          </a:graphicData>
        </a:graphic>
      </p:graphicFrame>
      <p:sp>
        <p:nvSpPr>
          <p:cNvPr id="55310" name="3 - Θέση αριθμού διαφάνειας"/>
          <p:cNvSpPr>
            <a:spLocks noGrp="1"/>
          </p:cNvSpPr>
          <p:nvPr>
            <p:ph type="sldNum" sz="quarter" idx="12"/>
          </p:nvPr>
        </p:nvSpPr>
        <p:spPr bwMode="auto">
          <a:noFill/>
          <a:ln>
            <a:miter lim="800000"/>
            <a:headEnd/>
            <a:tailEnd/>
          </a:ln>
        </p:spPr>
        <p:txBody>
          <a:bodyPr/>
          <a:lstStyle/>
          <a:p>
            <a:fld id="{E7F3AFFA-A450-4852-B131-AB85FADEFC2E}" type="slidenum">
              <a:rPr lang="en-US" altLang="en-US"/>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539750" y="1590675"/>
          <a:ext cx="8280400" cy="4831132"/>
        </p:xfrm>
        <a:graphic>
          <a:graphicData uri="http://schemas.openxmlformats.org/drawingml/2006/table">
            <a:tbl>
              <a:tblPr/>
              <a:tblGrid>
                <a:gridCol w="2255838"/>
                <a:gridCol w="6024562"/>
              </a:tblGrid>
              <a:tr h="3698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Σημεία Ελέγχου </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Τρόπος Ελέγχου </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45662">
                <a:tc>
                  <a:txBody>
                    <a:bodyPr/>
                    <a:lstStyle/>
                    <a:p>
                      <a:pPr marL="0" marR="0" lvl="0" indent="0" algn="l" defTabSz="914400" rtl="0" eaLnBrk="1" fontAlgn="base" latinLnBrk="0" hangingPunct="1">
                        <a:lnSpc>
                          <a:spcPct val="100000"/>
                        </a:lnSpc>
                        <a:spcBef>
                          <a:spcPct val="0"/>
                        </a:spcBef>
                        <a:spcAft>
                          <a:spcPct val="0"/>
                        </a:spcAft>
                        <a:buClr>
                          <a:srgbClr val="0BD0D9"/>
                        </a:buClr>
                        <a:buSzTx/>
                        <a:buFont typeface="+mj-lt"/>
                        <a:buNone/>
                        <a:tabLst/>
                      </a:pPr>
                      <a:r>
                        <a:rPr kumimoji="0" lang="el-GR" sz="1800" b="0" i="0" u="none" strike="noStrike" cap="none" normalizeH="0" baseline="0" smtClean="0">
                          <a:ln>
                            <a:noFill/>
                          </a:ln>
                          <a:solidFill>
                            <a:srgbClr val="083763"/>
                          </a:solidFill>
                          <a:effectLst/>
                          <a:latin typeface="Arial" pitchFamily="34" charset="0"/>
                          <a:cs typeface="Arial" pitchFamily="34" charset="0"/>
                        </a:rPr>
                        <a:t>Υφιστάμενες Θέσεις Απασχόλησης </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83763"/>
                          </a:solidFill>
                          <a:effectLst/>
                          <a:latin typeface="Arial" pitchFamily="34" charset="0"/>
                          <a:cs typeface="Times New Roman" pitchFamily="18" charset="0"/>
                        </a:rPr>
                        <a:t>εξετάζονται τα υποβληθέντα δικαιολογητικά </a:t>
                      </a: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83763"/>
                          </a:solidFill>
                          <a:effectLst/>
                          <a:latin typeface="Arial" pitchFamily="34" charset="0"/>
                          <a:cs typeface="Times New Roman" pitchFamily="18" charset="0"/>
                        </a:rPr>
                        <a:t>επικαιροποίηση των στοιχείων ΠΣΚΕ.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l-GR" sz="1600" b="0" i="0" u="sng" strike="noStrike" cap="none" normalizeH="0" baseline="0" dirty="0" smtClean="0">
                        <a:ln>
                          <a:noFill/>
                        </a:ln>
                        <a:solidFill>
                          <a:srgbClr val="083763"/>
                        </a:solidFill>
                        <a:effectLst/>
                        <a:latin typeface="Arial"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sng" strike="noStrike" cap="none" normalizeH="0" baseline="0" dirty="0" smtClean="0">
                          <a:ln>
                            <a:noFill/>
                          </a:ln>
                          <a:solidFill>
                            <a:srgbClr val="083763"/>
                          </a:solidFill>
                          <a:effectLst/>
                          <a:latin typeface="Arial" pitchFamily="34" charset="0"/>
                          <a:cs typeface="Times New Roman" pitchFamily="18" charset="0"/>
                        </a:rPr>
                        <a:t>Σημείωση</a:t>
                      </a:r>
                      <a:r>
                        <a:rPr kumimoji="0" lang="el-GR" sz="1600" b="0" i="0" u="none" strike="noStrike" cap="none" normalizeH="0" baseline="0" dirty="0" smtClean="0">
                          <a:ln>
                            <a:noFill/>
                          </a:ln>
                          <a:solidFill>
                            <a:srgbClr val="083763"/>
                          </a:solidFill>
                          <a:effectLst/>
                          <a:latin typeface="Arial" pitchFamily="34" charset="0"/>
                          <a:cs typeface="Times New Roman" pitchFamily="18" charset="0"/>
                        </a:rPr>
                        <a:t>:  Ειδικά για την περίπτωση που ο αριθμός ΕΜΕ πτυχιούχων που δηλώνεται δεν προκύπτει από τις υποβληθείσες μηνιαίες καταστάσεις μισθοδοσίας, ζητούνται διευκρινιστικά στοιχεία επ΄ αυτών (ονοματεπώνυμο των πτυχιούχων απασχολούμενων  που περιέχονται στις υποβληθείσες καταστάσεις). </a:t>
                      </a:r>
                    </a:p>
                  </a:txBody>
                  <a:tcPr marL="53975" marR="53975" marT="180305" marB="7174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16152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83763"/>
                          </a:solidFill>
                          <a:effectLst/>
                          <a:latin typeface="Arial" pitchFamily="34" charset="0"/>
                          <a:cs typeface="Arial" pitchFamily="34" charset="0"/>
                        </a:rPr>
                        <a:t>Τεκμηρίωση Χαρακτήρα Αρχικής Επένδυσης </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00000"/>
                        </a:lnSpc>
                        <a:spcBef>
                          <a:spcPts val="600"/>
                        </a:spcBef>
                        <a:spcAft>
                          <a:spcPct val="0"/>
                        </a:spcAft>
                        <a:buClrTx/>
                        <a:buSzTx/>
                        <a:buFont typeface="Arial" pitchFamily="34" charset="0"/>
                        <a:buChar char="•"/>
                        <a:tabLst/>
                      </a:pPr>
                      <a:r>
                        <a:rPr kumimoji="0" lang="el-GR" sz="1800" b="0" i="0" u="none" strike="noStrike" cap="none" normalizeH="0" baseline="0" dirty="0" smtClean="0">
                          <a:ln>
                            <a:noFill/>
                          </a:ln>
                          <a:solidFill>
                            <a:srgbClr val="083763"/>
                          </a:solidFill>
                          <a:effectLst/>
                          <a:latin typeface="Arial" pitchFamily="34" charset="0"/>
                          <a:cs typeface="Arial" pitchFamily="34" charset="0"/>
                        </a:rPr>
                        <a:t>Εξετάζεται σε ποια περίπτωση αρχικής επένδυσης εμπίπτει ( άρθρο 5 παρ.3 της Προκήρυξης)</a:t>
                      </a:r>
                    </a:p>
                    <a:p>
                      <a:pPr marL="0" marR="0" lvl="0" indent="0" algn="just" defTabSz="914400" rtl="0" eaLnBrk="1" fontAlgn="base" latinLnBrk="0" hangingPunct="1">
                        <a:lnSpc>
                          <a:spcPct val="100000"/>
                        </a:lnSpc>
                        <a:spcBef>
                          <a:spcPts val="600"/>
                        </a:spcBef>
                        <a:spcAft>
                          <a:spcPct val="0"/>
                        </a:spcAft>
                        <a:buClrTx/>
                        <a:buSzTx/>
                        <a:buFont typeface="Arial" pitchFamily="34" charset="0"/>
                        <a:buChar char="•"/>
                        <a:tabLst/>
                      </a:pPr>
                      <a:r>
                        <a:rPr kumimoji="0" lang="el-GR" sz="1800" b="0" i="0" u="none" strike="noStrike" cap="none" normalizeH="0" baseline="0" dirty="0" smtClean="0">
                          <a:ln>
                            <a:noFill/>
                          </a:ln>
                          <a:solidFill>
                            <a:srgbClr val="083763"/>
                          </a:solidFill>
                          <a:effectLst/>
                          <a:latin typeface="Arial" pitchFamily="34" charset="0"/>
                          <a:cs typeface="Arial" pitchFamily="34" charset="0"/>
                        </a:rPr>
                        <a:t>Έλεγχος βάσει των σχετικών δικαιολογητικών (Παράρτημα 1 Προκήρυξης) </a:t>
                      </a:r>
                    </a:p>
                    <a:p>
                      <a:pPr marL="0" marR="0" lvl="0" indent="0" algn="just" defTabSz="914400" rtl="0" eaLnBrk="1" fontAlgn="base" latinLnBrk="0" hangingPunct="1">
                        <a:lnSpc>
                          <a:spcPct val="100000"/>
                        </a:lnSpc>
                        <a:spcBef>
                          <a:spcPts val="600"/>
                        </a:spcBef>
                        <a:spcAft>
                          <a:spcPct val="0"/>
                        </a:spcAft>
                        <a:buClrTx/>
                        <a:buSzTx/>
                        <a:buFont typeface="Arial" pitchFamily="34" charset="0"/>
                        <a:buChar char="•"/>
                        <a:tabLst/>
                      </a:pPr>
                      <a:r>
                        <a:rPr kumimoji="0" lang="el-GR" sz="1800" b="0" i="0" u="none" strike="noStrike" cap="none" normalizeH="0" baseline="0" dirty="0" smtClean="0">
                          <a:ln>
                            <a:noFill/>
                          </a:ln>
                          <a:solidFill>
                            <a:srgbClr val="083763"/>
                          </a:solidFill>
                          <a:effectLst/>
                          <a:latin typeface="Arial" pitchFamily="34" charset="0"/>
                          <a:cs typeface="Arial" pitchFamily="34" charset="0"/>
                        </a:rPr>
                        <a:t>Επικαιροποίηση στοιχείων ΠΣΚΕ </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57361" name="3 - Θέση αριθμού διαφάνειας"/>
          <p:cNvSpPr>
            <a:spLocks noGrp="1"/>
          </p:cNvSpPr>
          <p:nvPr>
            <p:ph type="sldNum" sz="quarter" idx="12"/>
          </p:nvPr>
        </p:nvSpPr>
        <p:spPr bwMode="auto">
          <a:noFill/>
          <a:ln>
            <a:miter lim="800000"/>
            <a:headEnd/>
            <a:tailEnd/>
          </a:ln>
        </p:spPr>
        <p:txBody>
          <a:bodyPr/>
          <a:lstStyle/>
          <a:p>
            <a:fld id="{50F6E93F-C061-45F7-A919-DCCD52E7CB5D}" type="slidenum">
              <a:rPr lang="en-US" altLang="en-US"/>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539750" y="1590675"/>
          <a:ext cx="8280400" cy="5183232"/>
        </p:xfrm>
        <a:graphic>
          <a:graphicData uri="http://schemas.openxmlformats.org/drawingml/2006/table">
            <a:tbl>
              <a:tblPr/>
              <a:tblGrid>
                <a:gridCol w="2255838"/>
                <a:gridCol w="6024562"/>
              </a:tblGrid>
              <a:tr h="3698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Σημεία Ελέγχου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Τρόπος Ελέγχου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01703">
                <a:tc>
                  <a:txBody>
                    <a:bodyPr/>
                    <a:lstStyle/>
                    <a:p>
                      <a:pPr marL="0" marR="0" lvl="0" indent="0" algn="l" defTabSz="914400" rtl="0" eaLnBrk="1" fontAlgn="base" latinLnBrk="0" hangingPunct="1">
                        <a:lnSpc>
                          <a:spcPct val="100000"/>
                        </a:lnSpc>
                        <a:spcBef>
                          <a:spcPct val="0"/>
                        </a:spcBef>
                        <a:spcAft>
                          <a:spcPct val="0"/>
                        </a:spcAft>
                        <a:buClr>
                          <a:srgbClr val="0BD0D9"/>
                        </a:buClr>
                        <a:buSzTx/>
                        <a:buFont typeface="+mj-lt"/>
                        <a:buNone/>
                        <a:tabLst/>
                      </a:pPr>
                      <a:r>
                        <a:rPr kumimoji="0" lang="el-GR" sz="1800" b="0" i="0" u="none" strike="noStrike" cap="none" normalizeH="0" baseline="0" dirty="0" smtClean="0">
                          <a:ln>
                            <a:noFill/>
                          </a:ln>
                          <a:solidFill>
                            <a:srgbClr val="083763"/>
                          </a:solidFill>
                          <a:effectLst/>
                          <a:latin typeface="Arial" pitchFamily="34" charset="0"/>
                          <a:cs typeface="Arial" pitchFamily="34" charset="0"/>
                        </a:rPr>
                        <a:t>Επιλεξιμότητα Οικονομικής Δραστηριότητας (ΚΑΔ) Επενδυτικού Σχεδίου </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83763"/>
                          </a:solidFill>
                          <a:effectLst/>
                          <a:latin typeface="Arial" pitchFamily="34" charset="0"/>
                          <a:cs typeface="Times New Roman" pitchFamily="18" charset="0"/>
                        </a:rPr>
                        <a:t>Εξετάζεται αν προκύπτει ο ΚΑΔ που είχε δηλωθεί στην οικονομική μελέτη και τυχόν λοιπά δικαιολογητικά  </a:t>
                      </a:r>
                    </a:p>
                    <a:p>
                      <a:pPr marL="0" marR="0" lvl="0" indent="0" algn="l" defTabSz="914400" rtl="0" eaLnBrk="1" fontAlgn="base" latinLnBrk="0" hangingPunct="1">
                        <a:lnSpc>
                          <a:spcPct val="115000"/>
                        </a:lnSpc>
                        <a:spcBef>
                          <a:spcPct val="0"/>
                        </a:spcBef>
                        <a:spcAft>
                          <a:spcPct val="0"/>
                        </a:spcAft>
                        <a:buClrTx/>
                        <a:buSzTx/>
                        <a:buFont typeface="Arial" pitchFamily="34" charset="0"/>
                        <a:buChar char="•"/>
                        <a:tabLst/>
                      </a:pPr>
                      <a:r>
                        <a:rPr kumimoji="0" lang="el-GR" sz="1800" b="0" i="0" u="none" strike="noStrike" cap="none" normalizeH="0" baseline="0" dirty="0" smtClean="0">
                          <a:ln>
                            <a:noFill/>
                          </a:ln>
                          <a:solidFill>
                            <a:srgbClr val="083763"/>
                          </a:solidFill>
                          <a:effectLst/>
                          <a:latin typeface="Arial" pitchFamily="34" charset="0"/>
                          <a:cs typeface="Times New Roman" pitchFamily="18" charset="0"/>
                        </a:rPr>
                        <a:t>επικαιροποίηση των στοιχείων ΠΣΚΕ.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l-GR" sz="1600" b="0" i="0" u="sng" strike="noStrike" cap="none" normalizeH="0" baseline="0" dirty="0" smtClean="0">
                        <a:ln>
                          <a:noFill/>
                        </a:ln>
                        <a:solidFill>
                          <a:srgbClr val="083763"/>
                        </a:solidFill>
                        <a:effectLst/>
                        <a:latin typeface="Arial"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sng" strike="noStrike" cap="none" normalizeH="0" baseline="0" dirty="0" smtClean="0">
                          <a:ln>
                            <a:noFill/>
                          </a:ln>
                          <a:solidFill>
                            <a:srgbClr val="083763"/>
                          </a:solidFill>
                          <a:effectLst/>
                          <a:latin typeface="Arial" pitchFamily="34" charset="0"/>
                          <a:cs typeface="Times New Roman" pitchFamily="18" charset="0"/>
                        </a:rPr>
                        <a:t>Σημείωση</a:t>
                      </a:r>
                      <a:r>
                        <a:rPr kumimoji="0" lang="el-GR" sz="1600" b="0" i="0" u="none" strike="noStrike" cap="none" normalizeH="0" baseline="0" dirty="0" smtClean="0">
                          <a:ln>
                            <a:noFill/>
                          </a:ln>
                          <a:solidFill>
                            <a:srgbClr val="083763"/>
                          </a:solidFill>
                          <a:effectLst/>
                          <a:latin typeface="Arial" pitchFamily="34" charset="0"/>
                          <a:cs typeface="Times New Roman" pitchFamily="18" charset="0"/>
                        </a:rPr>
                        <a:t>:  </a:t>
                      </a:r>
                      <a:r>
                        <a:rPr kumimoji="0" lang="el-GR" sz="1600" b="0" i="0" u="none" strike="noStrike" kern="1200" cap="none" normalizeH="0" baseline="0" dirty="0" smtClean="0">
                          <a:ln>
                            <a:noFill/>
                          </a:ln>
                          <a:solidFill>
                            <a:srgbClr val="083763"/>
                          </a:solidFill>
                          <a:effectLst/>
                          <a:latin typeface="Arial" pitchFamily="34" charset="0"/>
                          <a:ea typeface="+mn-ea"/>
                          <a:cs typeface="Times New Roman" pitchFamily="18" charset="0"/>
                        </a:rPr>
                        <a:t>Το επενδυτικό σχέδιο είναι επιλέξιμο εφόσον ο ΚΑΔ είναι επιλέξιμος από το ΠΣΚΕ. Σε περίπτωση που ο ΚΑΔ της κύριας δραστηριότητας του επενδυτικού σχεδίου δεν είναι επιλέξιμος από το ΠΣΚΕ</a:t>
                      </a:r>
                    </a:p>
                  </a:txBody>
                  <a:tcPr marL="53975" marR="53975" marT="180325" marB="7174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2011629">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l-GR" sz="1800" kern="1200" dirty="0" smtClean="0">
                          <a:solidFill>
                            <a:schemeClr val="accent1">
                              <a:lumMod val="50000"/>
                            </a:schemeClr>
                          </a:solidFill>
                          <a:latin typeface="Arial" pitchFamily="34" charset="0"/>
                          <a:ea typeface="+mn-ea"/>
                          <a:cs typeface="Arial" pitchFamily="34" charset="0"/>
                        </a:rPr>
                        <a:t>Σε περίπτωση που μετά την επικαιροποίηση του ΚΑΔ, προκύψει ότι το σχέδιο εμπίπτει στον τομέα </a:t>
                      </a:r>
                      <a:r>
                        <a:rPr kumimoji="0" lang="el-GR" sz="1800" b="1" kern="1200" dirty="0" smtClean="0">
                          <a:solidFill>
                            <a:schemeClr val="accent1">
                              <a:lumMod val="50000"/>
                            </a:schemeClr>
                          </a:solidFill>
                          <a:latin typeface="Arial" pitchFamily="34" charset="0"/>
                          <a:ea typeface="+mn-ea"/>
                          <a:cs typeface="Arial" pitchFamily="34" charset="0"/>
                        </a:rPr>
                        <a:t>μεταποίησης</a:t>
                      </a:r>
                      <a:r>
                        <a:rPr kumimoji="0" lang="el-GR" sz="1800" kern="1200" dirty="0" smtClean="0">
                          <a:solidFill>
                            <a:schemeClr val="accent1">
                              <a:lumMod val="50000"/>
                            </a:schemeClr>
                          </a:solidFill>
                          <a:latin typeface="Arial" pitchFamily="34" charset="0"/>
                          <a:ea typeface="+mn-ea"/>
                          <a:cs typeface="Arial" pitchFamily="34" charset="0"/>
                        </a:rPr>
                        <a:t> γεωργικών προϊόντων,  ο αξιολογητής συνεχίζει την αξιολόγηση, αφού ενημερώσει σχετικά μέσω της ενέργειας «Μηνύματα» του ΠΣΚΕ την υπηρεσία υποδοχής, προκειμένου αυτή να προβεί στις απαιτούμενες ενέργειες για την έκφραση γνώμης επί του επενδυτικού σχεδίου από την αρμόδια Δ.Α.Ο.Κ.</a:t>
                      </a:r>
                    </a:p>
                    <a:p>
                      <a:pPr algn="just"/>
                      <a:endParaRPr lang="el-GR" sz="1800" dirty="0">
                        <a:solidFill>
                          <a:schemeClr val="accent1">
                            <a:lumMod val="50000"/>
                          </a:schemeClr>
                        </a:solidFill>
                        <a:latin typeface="Arial" pitchFamily="34" charset="0"/>
                        <a:cs typeface="Arial"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83763"/>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58384" name="3 - Θέση αριθμού διαφάνειας"/>
          <p:cNvSpPr>
            <a:spLocks noGrp="1"/>
          </p:cNvSpPr>
          <p:nvPr>
            <p:ph type="sldNum" sz="quarter" idx="12"/>
          </p:nvPr>
        </p:nvSpPr>
        <p:spPr bwMode="auto">
          <a:noFill/>
          <a:ln>
            <a:miter lim="800000"/>
            <a:headEnd/>
            <a:tailEnd/>
          </a:ln>
        </p:spPr>
        <p:txBody>
          <a:bodyPr/>
          <a:lstStyle/>
          <a:p>
            <a:fld id="{3D07C09F-FB12-41E7-897A-439D5B4B1317}" type="slidenum">
              <a:rPr lang="en-US" altLang="en-US"/>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468313" y="1590675"/>
          <a:ext cx="8351837" cy="4935538"/>
        </p:xfrm>
        <a:graphic>
          <a:graphicData uri="http://schemas.openxmlformats.org/drawingml/2006/table">
            <a:tbl>
              <a:tblPr/>
              <a:tblGrid>
                <a:gridCol w="2274887"/>
                <a:gridCol w="6076950"/>
              </a:tblGrid>
              <a:tr h="523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Σημεία Ελέγχου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Τρόπος Ελέγχου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11663">
                <a:tc>
                  <a:txBody>
                    <a:bodyPr/>
                    <a:lstStyle/>
                    <a:p>
                      <a:pPr marL="0" marR="0" lvl="0" indent="0" algn="l" defTabSz="914400" rtl="0" eaLnBrk="1" fontAlgn="base" latinLnBrk="0" hangingPunct="1">
                        <a:lnSpc>
                          <a:spcPct val="100000"/>
                        </a:lnSpc>
                        <a:spcBef>
                          <a:spcPct val="0"/>
                        </a:spcBef>
                        <a:spcAft>
                          <a:spcPct val="0"/>
                        </a:spcAft>
                        <a:buClr>
                          <a:srgbClr val="0BD0D9"/>
                        </a:buClr>
                        <a:buSzTx/>
                        <a:buFont typeface="+mj-lt"/>
                        <a:buNone/>
                        <a:tabLst/>
                      </a:pPr>
                      <a:r>
                        <a:rPr kumimoji="0" lang="el-GR" sz="1800" b="0" i="0" u="none" strike="noStrike" cap="none" normalizeH="0" baseline="0" smtClean="0">
                          <a:ln>
                            <a:noFill/>
                          </a:ln>
                          <a:solidFill>
                            <a:srgbClr val="083763"/>
                          </a:solidFill>
                          <a:effectLst/>
                          <a:latin typeface="Arial" pitchFamily="34" charset="0"/>
                          <a:cs typeface="Arial" pitchFamily="34" charset="0"/>
                        </a:rPr>
                        <a:t>Πλήρωση όρων και προϋποθέσεων της ΚΥΑ 108612/17-10-16 Πρωτογενούς Γεωργικής Παραγωγής ( ΦΕΚ 3410/Β’/16)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sng" strike="noStrike" cap="none" normalizeH="0" baseline="0" smtClean="0">
                          <a:ln>
                            <a:noFill/>
                          </a:ln>
                          <a:solidFill>
                            <a:srgbClr val="083763"/>
                          </a:solidFill>
                          <a:effectLst/>
                          <a:latin typeface="Arial" pitchFamily="34" charset="0"/>
                          <a:cs typeface="Times New Roman" pitchFamily="18" charset="0"/>
                        </a:rPr>
                        <a:t>ΚΑΔ Επενδυτικού Σχεδίου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l-GR" sz="1600" b="0" i="0" u="sng" strike="noStrike" cap="none" normalizeH="0" baseline="0" smtClean="0">
                        <a:ln>
                          <a:noFill/>
                        </a:ln>
                        <a:solidFill>
                          <a:srgbClr val="083763"/>
                        </a:solidFill>
                        <a:effectLst/>
                        <a:latin typeface="Arial"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sng" strike="noStrike" cap="none" normalizeH="0" baseline="0" smtClean="0">
                          <a:ln>
                            <a:noFill/>
                          </a:ln>
                          <a:solidFill>
                            <a:srgbClr val="083763"/>
                          </a:solidFill>
                          <a:effectLst/>
                          <a:latin typeface="Arial" pitchFamily="34" charset="0"/>
                          <a:cs typeface="Times New Roman" pitchFamily="18" charset="0"/>
                        </a:rPr>
                        <a:t>Έλεγχος Δικαιολογητικών για την πλήρωση των Προϋποθέσεων: </a:t>
                      </a:r>
                    </a:p>
                  </a:txBody>
                  <a:tcPr marL="53975" marR="53975" marT="180340" marB="7175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bl>
          </a:graphicData>
        </a:graphic>
      </p:graphicFrame>
      <p:sp>
        <p:nvSpPr>
          <p:cNvPr id="59406" name="3 - Θέση αριθμού διαφάνειας"/>
          <p:cNvSpPr>
            <a:spLocks noGrp="1"/>
          </p:cNvSpPr>
          <p:nvPr>
            <p:ph type="sldNum" sz="quarter" idx="12"/>
          </p:nvPr>
        </p:nvSpPr>
        <p:spPr bwMode="auto">
          <a:noFill/>
          <a:ln>
            <a:miter lim="800000"/>
            <a:headEnd/>
            <a:tailEnd/>
          </a:ln>
        </p:spPr>
        <p:txBody>
          <a:bodyPr/>
          <a:lstStyle/>
          <a:p>
            <a:fld id="{08380058-32DF-437E-A53E-F8B3F00D7D44}" type="slidenum">
              <a:rPr lang="en-US" altLang="en-US"/>
              <a:pPr/>
              <a:t>28</a:t>
            </a:fld>
            <a:endParaRPr lang="en-US" altLang="en-US"/>
          </a:p>
        </p:txBody>
      </p:sp>
      <p:graphicFrame>
        <p:nvGraphicFramePr>
          <p:cNvPr id="7" name="6 - Διάγραμμα"/>
          <p:cNvGraphicFramePr/>
          <p:nvPr/>
        </p:nvGraphicFramePr>
        <p:xfrm>
          <a:off x="2771800" y="3212976"/>
          <a:ext cx="607233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468313" y="1590675"/>
          <a:ext cx="8351837" cy="5037140"/>
        </p:xfrm>
        <a:graphic>
          <a:graphicData uri="http://schemas.openxmlformats.org/drawingml/2006/table">
            <a:tbl>
              <a:tblPr/>
              <a:tblGrid>
                <a:gridCol w="2274887"/>
                <a:gridCol w="6076950"/>
              </a:tblGrid>
              <a:tr h="3657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Σημεία Ελέγχου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Arial" pitchFamily="34" charset="0"/>
                          <a:cs typeface="Arial" pitchFamily="34" charset="0"/>
                        </a:rPr>
                        <a:t>Τρόπος Ελέγχου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95217">
                <a:tc>
                  <a:txBody>
                    <a:bodyPr/>
                    <a:lstStyle/>
                    <a:p>
                      <a:pPr marL="0" marR="0" lvl="0" indent="0" algn="l" defTabSz="914400" rtl="0" eaLnBrk="1" fontAlgn="base" latinLnBrk="0" hangingPunct="1">
                        <a:lnSpc>
                          <a:spcPct val="100000"/>
                        </a:lnSpc>
                        <a:spcBef>
                          <a:spcPct val="0"/>
                        </a:spcBef>
                        <a:spcAft>
                          <a:spcPct val="0"/>
                        </a:spcAft>
                        <a:buClr>
                          <a:srgbClr val="0BD0D9"/>
                        </a:buClr>
                        <a:buSzTx/>
                        <a:buFont typeface="+mj-lt"/>
                        <a:buNone/>
                        <a:tabLst/>
                      </a:pPr>
                      <a:r>
                        <a:rPr kumimoji="0" lang="el-GR" sz="1800" b="0" i="0" u="none" strike="noStrike" cap="none" normalizeH="0" baseline="0" smtClean="0">
                          <a:ln>
                            <a:noFill/>
                          </a:ln>
                          <a:solidFill>
                            <a:srgbClr val="083763"/>
                          </a:solidFill>
                          <a:effectLst/>
                          <a:latin typeface="Arial" pitchFamily="34" charset="0"/>
                          <a:cs typeface="Arial" pitchFamily="34" charset="0"/>
                        </a:rPr>
                        <a:t>Πλήρωση όρων και προϋποθέσεων της ΚΥΑ 108621/17-10-16 Μεταποίηση Γεωργικών Προϊόντων ( ΦΕΚ 3410/Β’/16)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83763"/>
                        </a:solidFill>
                        <a:effectLst/>
                        <a:latin typeface="Arial" pitchFamily="34" charset="0"/>
                        <a:cs typeface="Arial" pitchFamily="34" charset="0"/>
                      </a:endParaRP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sng" strike="noStrike" cap="none" normalizeH="0" baseline="0" smtClean="0">
                          <a:ln>
                            <a:noFill/>
                          </a:ln>
                          <a:solidFill>
                            <a:srgbClr val="083763"/>
                          </a:solidFill>
                          <a:effectLst/>
                          <a:latin typeface="Arial" pitchFamily="34" charset="0"/>
                          <a:cs typeface="Times New Roman" pitchFamily="18" charset="0"/>
                        </a:rPr>
                        <a:t>ΚΑΔ Επενδυτικού Σχεδίου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el-GR" sz="1600" b="0" i="0" u="sng" strike="noStrike" cap="none" normalizeH="0" baseline="0" smtClean="0">
                        <a:ln>
                          <a:noFill/>
                        </a:ln>
                        <a:solidFill>
                          <a:srgbClr val="083763"/>
                        </a:solidFill>
                        <a:effectLst/>
                        <a:latin typeface="Arial"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l-GR" sz="1600" b="0" i="0" u="sng" strike="noStrike" cap="none" normalizeH="0" baseline="0" smtClean="0">
                          <a:ln>
                            <a:noFill/>
                          </a:ln>
                          <a:solidFill>
                            <a:srgbClr val="083763"/>
                          </a:solidFill>
                          <a:effectLst/>
                          <a:latin typeface="Arial" pitchFamily="34" charset="0"/>
                          <a:cs typeface="Times New Roman" pitchFamily="18" charset="0"/>
                        </a:rPr>
                        <a:t>Έλεγχος Δικαιολογητικών για την πλήρωση των Προϋποθέσεων: </a:t>
                      </a:r>
                    </a:p>
                  </a:txBody>
                  <a:tcPr marL="53975" marR="53975" marT="180316" marB="7174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5EA"/>
                    </a:solidFill>
                  </a:tcPr>
                </a:tc>
              </a:tr>
              <a:tr h="1876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83763"/>
                          </a:solidFill>
                          <a:effectLst/>
                          <a:latin typeface="Arial" pitchFamily="34" charset="0"/>
                          <a:cs typeface="Arial" pitchFamily="34" charset="0"/>
                        </a:rPr>
                        <a:t>Επιλεξιμότητα Επενδυτικών Σχεδίων στον Τομέα Τουρισμού </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83763"/>
                          </a:solidFill>
                          <a:effectLst/>
                          <a:latin typeface="Arial" pitchFamily="34" charset="0"/>
                          <a:cs typeface="Arial" pitchFamily="34" charset="0"/>
                        </a:rPr>
                        <a:t>Σε μία τουλάχιστον από τις περιπτώσεις  του άρθ. 7, παρ. 4 περ. γ΄</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083763"/>
                        </a:solidFill>
                        <a:effectLst/>
                        <a:latin typeface="Arial" pitchFamily="34" charset="0"/>
                        <a:cs typeface="Arial" pitchFamily="34" charset="0"/>
                      </a:endParaRPr>
                    </a:p>
                    <a:p>
                      <a:pPr marL="0" marR="0" lvl="0" indent="0" algn="l" defTabSz="914400" rtl="0" eaLnBrk="1" fontAlgn="base" latinLnBrk="0" hangingPunct="1">
                        <a:lnSpc>
                          <a:spcPct val="100000"/>
                        </a:lnSpc>
                        <a:spcBef>
                          <a:spcPts val="600"/>
                        </a:spcBef>
                        <a:spcAft>
                          <a:spcPct val="0"/>
                        </a:spcAft>
                        <a:buClrTx/>
                        <a:buSzTx/>
                        <a:buFont typeface="Arial" pitchFamily="34" charset="0"/>
                        <a:buChar char="•"/>
                        <a:tabLst/>
                      </a:pPr>
                      <a:r>
                        <a:rPr kumimoji="0" lang="el-GR" sz="1800" b="0" i="0" u="none" strike="noStrike" cap="none" normalizeH="0" baseline="0" smtClean="0">
                          <a:ln>
                            <a:noFill/>
                          </a:ln>
                          <a:solidFill>
                            <a:srgbClr val="083763"/>
                          </a:solidFill>
                          <a:effectLst/>
                          <a:latin typeface="Arial" pitchFamily="34" charset="0"/>
                          <a:cs typeface="Arial" pitchFamily="34" charset="0"/>
                        </a:rPr>
                        <a:t>περιεχόμενο της οικονομοτεχνικής μελέτης και </a:t>
                      </a:r>
                    </a:p>
                    <a:p>
                      <a:pPr marL="0" marR="0" lvl="0" indent="0" algn="l" defTabSz="914400" rtl="0" eaLnBrk="1" fontAlgn="base" latinLnBrk="0" hangingPunct="1">
                        <a:lnSpc>
                          <a:spcPct val="100000"/>
                        </a:lnSpc>
                        <a:spcBef>
                          <a:spcPts val="600"/>
                        </a:spcBef>
                        <a:spcAft>
                          <a:spcPct val="0"/>
                        </a:spcAft>
                        <a:buClrTx/>
                        <a:buSzTx/>
                        <a:buFont typeface="Arial" pitchFamily="34" charset="0"/>
                        <a:buChar char="•"/>
                        <a:tabLst/>
                      </a:pPr>
                      <a:r>
                        <a:rPr kumimoji="0" lang="el-GR" sz="1800" b="0" i="0" u="none" strike="noStrike" cap="none" normalizeH="0" baseline="0" smtClean="0">
                          <a:ln>
                            <a:noFill/>
                          </a:ln>
                          <a:solidFill>
                            <a:srgbClr val="083763"/>
                          </a:solidFill>
                          <a:effectLst/>
                          <a:latin typeface="Arial" pitchFamily="34" charset="0"/>
                          <a:cs typeface="Arial" pitchFamily="34" charset="0"/>
                        </a:rPr>
                        <a:t>των δικαιολογητικών του φακέλου τεκμηρίωσης</a:t>
                      </a:r>
                    </a:p>
                  </a:txBody>
                  <a:tcPr marL="53975" marR="53975" marT="180316" marB="7174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
        <p:nvSpPr>
          <p:cNvPr id="61457" name="3 - Θέση αριθμού διαφάνειας"/>
          <p:cNvSpPr>
            <a:spLocks noGrp="1"/>
          </p:cNvSpPr>
          <p:nvPr>
            <p:ph type="sldNum" sz="quarter" idx="12"/>
          </p:nvPr>
        </p:nvSpPr>
        <p:spPr bwMode="auto">
          <a:noFill/>
          <a:ln>
            <a:miter lim="800000"/>
            <a:headEnd/>
            <a:tailEnd/>
          </a:ln>
        </p:spPr>
        <p:txBody>
          <a:bodyPr/>
          <a:lstStyle/>
          <a:p>
            <a:fld id="{5139FAF3-A7A0-4B14-A890-11BA545A906F}" type="slidenum">
              <a:rPr lang="en-US" altLang="en-US"/>
              <a:pPr/>
              <a:t>29</a:t>
            </a:fld>
            <a:endParaRPr lang="en-US" altLang="en-US"/>
          </a:p>
        </p:txBody>
      </p:sp>
      <p:graphicFrame>
        <p:nvGraphicFramePr>
          <p:cNvPr id="7" name="6 - Διάγραμμα"/>
          <p:cNvGraphicFramePr/>
          <p:nvPr/>
        </p:nvGraphicFramePr>
        <p:xfrm>
          <a:off x="2699792" y="3068960"/>
          <a:ext cx="6072336"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0" y="620713"/>
            <a:ext cx="9144000" cy="720725"/>
          </a:xfrm>
        </p:spPr>
        <p:txBody>
          <a:bodyPr/>
          <a:lstStyle/>
          <a:p>
            <a:r>
              <a:rPr lang="el-GR" altLang="en-US" sz="4000" dirty="0" smtClean="0">
                <a:latin typeface="Arial" pitchFamily="34" charset="0"/>
                <a:cs typeface="Arial" pitchFamily="34" charset="0"/>
              </a:rPr>
              <a:t/>
            </a:r>
            <a:br>
              <a:rPr lang="el-GR" altLang="en-US" sz="4000" dirty="0" smtClean="0">
                <a:latin typeface="Arial" pitchFamily="34" charset="0"/>
                <a:cs typeface="Arial" pitchFamily="34" charset="0"/>
              </a:rPr>
            </a:br>
            <a:r>
              <a:rPr lang="el-GR" altLang="en-US" sz="4000" dirty="0" smtClean="0">
                <a:latin typeface="Arial" pitchFamily="34" charset="0"/>
                <a:cs typeface="Arial" pitchFamily="34" charset="0"/>
              </a:rPr>
              <a:t> </a:t>
            </a:r>
            <a:r>
              <a:rPr lang="el-GR" altLang="en-US" sz="2800" dirty="0" smtClean="0">
                <a:latin typeface="Arial" pitchFamily="34" charset="0"/>
                <a:cs typeface="Arial" pitchFamily="34" charset="0"/>
              </a:rPr>
              <a:t>Θεσμικό πλαίσιο &amp; Πληροφοριακό Υλικό            </a:t>
            </a:r>
            <a:r>
              <a:rPr lang="el-GR" altLang="en-US" sz="1800" dirty="0" smtClean="0">
                <a:latin typeface="Arial" pitchFamily="34" charset="0"/>
                <a:cs typeface="Arial" pitchFamily="34" charset="0"/>
              </a:rPr>
              <a:t>(1/4)</a:t>
            </a:r>
          </a:p>
        </p:txBody>
      </p:sp>
      <p:sp>
        <p:nvSpPr>
          <p:cNvPr id="11267" name="3 - Θέση αριθμού διαφάνειας"/>
          <p:cNvSpPr>
            <a:spLocks noGrp="1"/>
          </p:cNvSpPr>
          <p:nvPr>
            <p:ph type="sldNum" sz="quarter" idx="12"/>
          </p:nvPr>
        </p:nvSpPr>
        <p:spPr bwMode="auto">
          <a:noFill/>
          <a:ln>
            <a:miter lim="800000"/>
            <a:headEnd/>
            <a:tailEnd/>
          </a:ln>
        </p:spPr>
        <p:txBody>
          <a:bodyPr/>
          <a:lstStyle/>
          <a:p>
            <a:fld id="{1248BEDF-33EE-4CA1-B6A5-8EA13C1925EF}" type="slidenum">
              <a:rPr lang="en-US" altLang="en-US">
                <a:latin typeface="Arial" pitchFamily="34" charset="0"/>
              </a:rPr>
              <a:pPr/>
              <a:t>3</a:t>
            </a:fld>
            <a:endParaRPr lang="en-US" altLang="en-US">
              <a:latin typeface="Arial" pitchFamily="34" charset="0"/>
            </a:endParaRPr>
          </a:p>
        </p:txBody>
      </p:sp>
      <p:graphicFrame>
        <p:nvGraphicFramePr>
          <p:cNvPr id="8" name="7 - Διάγραμμα"/>
          <p:cNvGraphicFramePr/>
          <p:nvPr/>
        </p:nvGraphicFramePr>
        <p:xfrm>
          <a:off x="395536" y="1628800"/>
          <a:ext cx="7992888" cy="47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03238"/>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539750" y="1341438"/>
          <a:ext cx="8280400" cy="5343987"/>
        </p:xfrm>
        <a:graphic>
          <a:graphicData uri="http://schemas.openxmlformats.org/drawingml/2006/table">
            <a:tbl>
              <a:tblPr firstRow="1" bandRow="1">
                <a:tableStyleId>{5C22544A-7EE6-4342-B048-85BDC9FD1C3A}</a:tableStyleId>
              </a:tblPr>
              <a:tblGrid>
                <a:gridCol w="2256435"/>
                <a:gridCol w="6023965"/>
              </a:tblGrid>
              <a:tr h="428505">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34" marR="91434" marT="45710" marB="45710"/>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34" marR="91434" marT="45710" marB="45710"/>
                </a:tc>
              </a:tr>
              <a:tr h="4915020">
                <a:tc>
                  <a:txBody>
                    <a:bodyPr/>
                    <a:lstStyle/>
                    <a:p>
                      <a:pPr marL="0" indent="0" algn="l" rtl="0" eaLnBrk="1" fontAlgn="auto" latinLnBrk="0" hangingPunct="1">
                        <a:spcAft>
                          <a:spcPts val="0"/>
                        </a:spcAft>
                        <a:buClr>
                          <a:schemeClr val="accent3"/>
                        </a:buClr>
                        <a:buFont typeface="+mj-lt"/>
                        <a:buNone/>
                        <a:defRPr/>
                      </a:pPr>
                      <a:r>
                        <a:rPr kumimoji="0" lang="el-GR" sz="1800" kern="1200" dirty="0" smtClean="0">
                          <a:solidFill>
                            <a:schemeClr val="accent1">
                              <a:lumMod val="50000"/>
                            </a:schemeClr>
                          </a:solidFill>
                          <a:latin typeface="Arial" pitchFamily="34" charset="0"/>
                          <a:ea typeface="+mn-ea"/>
                          <a:cs typeface="Arial" pitchFamily="34" charset="0"/>
                        </a:rPr>
                        <a:t>Τεκμηρίωση Διαθεσιμότητας του Τόπου Εγκατάστασης</a:t>
                      </a:r>
                      <a:r>
                        <a:rPr kumimoji="0" lang="el-GR" sz="1800" kern="1200" baseline="0" dirty="0" smtClean="0">
                          <a:solidFill>
                            <a:schemeClr val="accent1">
                              <a:lumMod val="50000"/>
                            </a:schemeClr>
                          </a:solidFill>
                          <a:latin typeface="Arial" pitchFamily="34" charset="0"/>
                          <a:ea typeface="+mn-ea"/>
                          <a:cs typeface="Arial" pitchFamily="34" charset="0"/>
                        </a:rPr>
                        <a:t> </a:t>
                      </a:r>
                      <a:endParaRPr kumimoji="0" lang="el-GR" sz="1800" kern="1200" dirty="0" smtClean="0">
                        <a:solidFill>
                          <a:schemeClr val="accent1">
                            <a:lumMod val="50000"/>
                          </a:schemeClr>
                        </a:solidFill>
                        <a:latin typeface="Arial" pitchFamily="34" charset="0"/>
                        <a:ea typeface="+mn-ea"/>
                        <a:cs typeface="Arial" pitchFamily="34" charset="0"/>
                      </a:endParaRPr>
                    </a:p>
                  </a:txBody>
                  <a:tcPr marL="91434" marR="91434" marT="45710" marB="45710" anchor="ctr"/>
                </a:tc>
                <a:tc>
                  <a:txBody>
                    <a:bodyPr/>
                    <a:lstStyle/>
                    <a:p>
                      <a:pPr marL="0" lvl="1">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Πιστοποίηση της ταυτότητας του εν λόγω ακινήτου </a:t>
                      </a:r>
                    </a:p>
                    <a:p>
                      <a:pPr marL="0" lvl="1">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Αναφορά για</a:t>
                      </a:r>
                      <a:r>
                        <a:rPr kumimoji="0" lang="el-GR" sz="1800" kern="1200" baseline="0" dirty="0" smtClean="0">
                          <a:solidFill>
                            <a:schemeClr val="accent1">
                              <a:lumMod val="50000"/>
                            </a:schemeClr>
                          </a:solidFill>
                          <a:latin typeface="Arial" pitchFamily="34" charset="0"/>
                          <a:ea typeface="+mn-ea"/>
                          <a:cs typeface="Arial" pitchFamily="34" charset="0"/>
                        </a:rPr>
                        <a:t> το </a:t>
                      </a:r>
                      <a:r>
                        <a:rPr kumimoji="0" lang="el-GR" sz="1800" kern="1200" dirty="0" smtClean="0">
                          <a:solidFill>
                            <a:schemeClr val="accent1">
                              <a:lumMod val="50000"/>
                            </a:schemeClr>
                          </a:solidFill>
                          <a:latin typeface="Arial" pitchFamily="34" charset="0"/>
                          <a:ea typeface="+mn-ea"/>
                          <a:cs typeface="Arial" pitchFamily="34" charset="0"/>
                        </a:rPr>
                        <a:t>σκοπό της επένδυσης (ειδικά για μίσθωση) και οι όροι αυτής (κόστος, διάρκεια, κα). </a:t>
                      </a:r>
                    </a:p>
                    <a:p>
                      <a:pPr marL="0" lvl="1">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Διάρκεια Μίσθωσης </a:t>
                      </a:r>
                      <a:r>
                        <a:rPr kumimoji="0" lang="el-GR" sz="1800" kern="1200" dirty="0" err="1" smtClean="0">
                          <a:solidFill>
                            <a:schemeClr val="accent1">
                              <a:lumMod val="50000"/>
                            </a:schemeClr>
                          </a:solidFill>
                          <a:latin typeface="Arial" pitchFamily="34" charset="0"/>
                          <a:ea typeface="+mn-ea"/>
                          <a:cs typeface="Arial" pitchFamily="34" charset="0"/>
                        </a:rPr>
                        <a:t>κατ΄</a:t>
                      </a:r>
                      <a:r>
                        <a:rPr kumimoji="0" lang="el-GR" sz="1800" kern="1200" dirty="0" smtClean="0">
                          <a:solidFill>
                            <a:schemeClr val="accent1">
                              <a:lumMod val="50000"/>
                            </a:schemeClr>
                          </a:solidFill>
                          <a:latin typeface="Arial" pitchFamily="34" charset="0"/>
                          <a:ea typeface="+mn-ea"/>
                          <a:cs typeface="Arial" pitchFamily="34" charset="0"/>
                        </a:rPr>
                        <a:t> ελάχιστον δεκαπέντε (15) ετών</a:t>
                      </a:r>
                    </a:p>
                    <a:p>
                      <a:pPr marL="0" lvl="1">
                        <a:buFont typeface="Arial" pitchFamily="34" charset="0"/>
                        <a:buNone/>
                      </a:pPr>
                      <a:endParaRPr kumimoji="0" lang="el-GR" sz="1800" kern="1200" dirty="0" smtClean="0">
                        <a:solidFill>
                          <a:schemeClr val="accent1">
                            <a:lumMod val="50000"/>
                          </a:schemeClr>
                        </a:solidFill>
                        <a:latin typeface="Arial" pitchFamily="34" charset="0"/>
                        <a:ea typeface="+mn-ea"/>
                        <a:cs typeface="Arial" pitchFamily="34" charset="0"/>
                      </a:endParaRPr>
                    </a:p>
                    <a:p>
                      <a:pPr marL="0" lvl="1">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Σε περίπτωση εγκατάστασης σε Βιομηχανικές και Επιχειρηματικές Περιοχές (Β.Ε.ΠΕ.), Επιχειρηματικά Πάρκα (Ε.Π.) εξαιρουμένων των Επιχειρηματικών Πάρκων Ενδιάμεσου Βαθμού Οργάνωσης (Ε.Π.Ε.Β.Ο.), Τεχνολογικά Πάρκα και Θύλακες Υποδοχής Καινοτόμων Δραστηριοτήτων (Θ.Υ.Κ.Τ.), :  υπάρχει σαφής αναφορά στην υποβληθείσα υπεύθυνη δήλωση ότι εντός του χώρου υποδοχής δεν ασκείτο κατά το χρόνο υποβολής της αίτησης υπαγωγής ίδια ή παρεμφερής (ίδιο τετραψήφιο ΚΑΔ) οικονομική δραστηριότητα από τον φορέα. </a:t>
                      </a:r>
                    </a:p>
                    <a:p>
                      <a:pPr marL="0" lvl="1">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Λοιπές αναλυτικές οδηγίες και οδηγίες </a:t>
                      </a:r>
                      <a:r>
                        <a:rPr kumimoji="0" lang="el-GR" sz="1800" kern="1200" dirty="0" err="1" smtClean="0">
                          <a:solidFill>
                            <a:schemeClr val="accent1">
                              <a:lumMod val="50000"/>
                            </a:schemeClr>
                          </a:solidFill>
                          <a:latin typeface="Arial" pitchFamily="34" charset="0"/>
                          <a:ea typeface="+mn-ea"/>
                          <a:cs typeface="Arial" pitchFamily="34" charset="0"/>
                        </a:rPr>
                        <a:t>επικαιροποίησης</a:t>
                      </a:r>
                      <a:r>
                        <a:rPr kumimoji="0" lang="el-GR" sz="1800" kern="1200" baseline="0" dirty="0" smtClean="0">
                          <a:solidFill>
                            <a:schemeClr val="accent1">
                              <a:lumMod val="50000"/>
                            </a:schemeClr>
                          </a:solidFill>
                          <a:latin typeface="Arial" pitchFamily="34" charset="0"/>
                          <a:ea typeface="+mn-ea"/>
                          <a:cs typeface="Arial" pitchFamily="34" charset="0"/>
                        </a:rPr>
                        <a:t> πεδίων, στο σημείο ελέγχου 3.14</a:t>
                      </a:r>
                      <a:endParaRPr kumimoji="0" lang="el-GR" sz="1800" kern="1200" dirty="0">
                        <a:solidFill>
                          <a:schemeClr val="accent1">
                            <a:lumMod val="50000"/>
                          </a:schemeClr>
                        </a:solidFill>
                        <a:latin typeface="Arial" pitchFamily="34" charset="0"/>
                        <a:ea typeface="+mn-ea"/>
                        <a:cs typeface="Arial" pitchFamily="34" charset="0"/>
                      </a:endParaRPr>
                    </a:p>
                  </a:txBody>
                  <a:tcPr marL="53972" marR="53972" marT="180302" marB="71740"/>
                </a:tc>
              </a:tr>
            </a:tbl>
          </a:graphicData>
        </a:graphic>
      </p:graphicFrame>
      <p:sp>
        <p:nvSpPr>
          <p:cNvPr id="63502" name="3 - Θέση αριθμού διαφάνειας"/>
          <p:cNvSpPr>
            <a:spLocks noGrp="1"/>
          </p:cNvSpPr>
          <p:nvPr>
            <p:ph type="sldNum" sz="quarter" idx="12"/>
          </p:nvPr>
        </p:nvSpPr>
        <p:spPr bwMode="auto">
          <a:noFill/>
          <a:ln>
            <a:miter lim="800000"/>
            <a:headEnd/>
            <a:tailEnd/>
          </a:ln>
        </p:spPr>
        <p:txBody>
          <a:bodyPr/>
          <a:lstStyle/>
          <a:p>
            <a:fld id="{4BB4FB03-6EC2-4076-B330-5841974EDD0D}" type="slidenum">
              <a:rPr lang="en-US" altLang="en-US"/>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635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539750" y="1590675"/>
          <a:ext cx="8208963" cy="4908549"/>
        </p:xfrm>
        <a:graphic>
          <a:graphicData uri="http://schemas.openxmlformats.org/drawingml/2006/table">
            <a:tbl>
              <a:tblPr firstRow="1" bandRow="1">
                <a:tableStyleId>{5C22544A-7EE6-4342-B048-85BDC9FD1C3A}</a:tableStyleId>
              </a:tblPr>
              <a:tblGrid>
                <a:gridCol w="2236968"/>
                <a:gridCol w="5971995"/>
              </a:tblGrid>
              <a:tr h="394278">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41" marR="91441" marT="45723" marB="45723"/>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41" marR="91441" marT="45723" marB="45723"/>
                </a:tc>
              </a:tr>
              <a:tr h="966399">
                <a:tc>
                  <a:txBody>
                    <a:bodyPr/>
                    <a:lstStyle/>
                    <a:p>
                      <a:pPr marL="0" indent="0" algn="l" rtl="0" eaLnBrk="1" fontAlgn="auto" latinLnBrk="0" hangingPunct="1">
                        <a:spcAft>
                          <a:spcPts val="0"/>
                        </a:spcAft>
                        <a:buClr>
                          <a:schemeClr val="accent3"/>
                        </a:buClr>
                        <a:buFont typeface="+mj-lt"/>
                        <a:buNone/>
                        <a:defRPr/>
                      </a:pPr>
                      <a:r>
                        <a:rPr kumimoji="0" lang="el-GR" sz="1800" kern="1200" dirty="0" smtClean="0">
                          <a:solidFill>
                            <a:schemeClr val="accent1">
                              <a:lumMod val="50000"/>
                            </a:schemeClr>
                          </a:solidFill>
                          <a:latin typeface="Arial" pitchFamily="34" charset="0"/>
                          <a:ea typeface="+mn-ea"/>
                          <a:cs typeface="Arial" pitchFamily="34" charset="0"/>
                        </a:rPr>
                        <a:t>Αξιοποίηση Διατηρητέου Κτιρίου </a:t>
                      </a:r>
                    </a:p>
                  </a:txBody>
                  <a:tcPr marL="91441" marR="91441" marT="45723" marB="45723" anchor="ctr"/>
                </a:tc>
                <a:tc>
                  <a:txBody>
                    <a:bodyPr/>
                    <a:lstStyle/>
                    <a:p>
                      <a:pPr>
                        <a:defRPr/>
                      </a:pPr>
                      <a:r>
                        <a:rPr lang="el-GR" sz="1800" dirty="0" smtClean="0">
                          <a:solidFill>
                            <a:schemeClr val="accent1">
                              <a:lumMod val="50000"/>
                            </a:schemeClr>
                          </a:solidFill>
                          <a:latin typeface="Arial" pitchFamily="34" charset="0"/>
                          <a:cs typeface="Arial" pitchFamily="34" charset="0"/>
                        </a:rPr>
                        <a:t>Έλεγχος</a:t>
                      </a:r>
                      <a:r>
                        <a:rPr lang="el-GR" sz="1800" baseline="0" dirty="0" smtClean="0">
                          <a:solidFill>
                            <a:schemeClr val="accent1">
                              <a:lumMod val="50000"/>
                            </a:schemeClr>
                          </a:solidFill>
                          <a:latin typeface="Arial" pitchFamily="34" charset="0"/>
                          <a:cs typeface="Arial" pitchFamily="34" charset="0"/>
                        </a:rPr>
                        <a:t> δικαιολογητικού ( ΦΕΚ δημοσίευσης της πράξης χαρακτηρισμού διατηρητέου κτιρίου). </a:t>
                      </a:r>
                      <a:endParaRPr lang="el-GR" sz="1800" dirty="0" smtClean="0">
                        <a:solidFill>
                          <a:schemeClr val="accent1">
                            <a:lumMod val="50000"/>
                          </a:schemeClr>
                        </a:solidFill>
                        <a:latin typeface="Arial" pitchFamily="34" charset="0"/>
                        <a:cs typeface="Arial" pitchFamily="34" charset="0"/>
                      </a:endParaRPr>
                    </a:p>
                  </a:txBody>
                  <a:tcPr marL="91441" marR="91441" marT="45723" marB="45723"/>
                </a:tc>
              </a:tr>
              <a:tr h="1261734">
                <a:tc>
                  <a:txBody>
                    <a:bodyPr/>
                    <a:lstStyle/>
                    <a:p>
                      <a:r>
                        <a:rPr lang="el-GR" sz="1800" dirty="0" smtClean="0">
                          <a:solidFill>
                            <a:schemeClr val="accent1">
                              <a:lumMod val="50000"/>
                            </a:schemeClr>
                          </a:solidFill>
                          <a:latin typeface="Arial" pitchFamily="34" charset="0"/>
                          <a:cs typeface="Arial" pitchFamily="34" charset="0"/>
                        </a:rPr>
                        <a:t>Αξιοποίηση Αργούντος Κτιριακού Δυναμικού </a:t>
                      </a:r>
                      <a:endParaRPr lang="el-GR" sz="1800" baseline="0" dirty="0" smtClean="0">
                        <a:solidFill>
                          <a:schemeClr val="accent1">
                            <a:lumMod val="50000"/>
                          </a:schemeClr>
                        </a:solidFill>
                        <a:latin typeface="Arial" pitchFamily="34" charset="0"/>
                        <a:cs typeface="Arial" pitchFamily="34" charset="0"/>
                      </a:endParaRPr>
                    </a:p>
                  </a:txBody>
                  <a:tcPr marL="91441" marR="91441" marT="45723" marB="45723"/>
                </a:tc>
                <a:tc>
                  <a:txBody>
                    <a:bodyPr/>
                    <a:lstStyle/>
                    <a:p>
                      <a:pPr algn="just">
                        <a:buFont typeface="Arial" pitchFamily="34" charset="0"/>
                        <a:buChar char="•"/>
                      </a:pPr>
                      <a:r>
                        <a:rPr lang="el-GR" sz="1800" dirty="0" smtClean="0">
                          <a:solidFill>
                            <a:schemeClr val="accent1">
                              <a:lumMod val="50000"/>
                            </a:schemeClr>
                          </a:solidFill>
                          <a:latin typeface="Arial" pitchFamily="34" charset="0"/>
                          <a:cs typeface="Arial" pitchFamily="34" charset="0"/>
                        </a:rPr>
                        <a:t>Εξετάζονται τα δικαιολογητικά  για μη λειτουργία του κτιρίου</a:t>
                      </a:r>
                      <a:r>
                        <a:rPr lang="el-GR" sz="1800" baseline="0" dirty="0" smtClean="0">
                          <a:solidFill>
                            <a:schemeClr val="accent1">
                              <a:lumMod val="50000"/>
                            </a:schemeClr>
                          </a:solidFill>
                          <a:latin typeface="Arial" pitchFamily="34" charset="0"/>
                          <a:cs typeface="Arial" pitchFamily="34" charset="0"/>
                        </a:rPr>
                        <a:t> τουλάχιστον 36 μήνες πριν την υποβολή της αίτησης  υπαγωγής. </a:t>
                      </a:r>
                      <a:endParaRPr kumimoji="0" lang="el-GR" sz="1800" kern="1200" dirty="0" smtClean="0">
                        <a:solidFill>
                          <a:schemeClr val="accent1">
                            <a:lumMod val="50000"/>
                          </a:schemeClr>
                        </a:solidFill>
                        <a:latin typeface="Arial" pitchFamily="34" charset="0"/>
                        <a:ea typeface="+mn-ea"/>
                        <a:cs typeface="Arial" pitchFamily="34" charset="0"/>
                      </a:endParaRPr>
                    </a:p>
                  </a:txBody>
                  <a:tcPr marL="91441" marR="91441" marT="45723" marB="45723"/>
                </a:tc>
              </a:tr>
              <a:tr h="2286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aseline="0" dirty="0" smtClean="0">
                          <a:solidFill>
                            <a:schemeClr val="accent1">
                              <a:lumMod val="50000"/>
                            </a:schemeClr>
                          </a:solidFill>
                          <a:latin typeface="Arial" pitchFamily="34" charset="0"/>
                          <a:cs typeface="Arial" pitchFamily="34" charset="0"/>
                        </a:rPr>
                        <a:t>Τεκμηρίωση 12μηνης διακοπής λειτουργίας Ξενοδοχειακής </a:t>
                      </a:r>
                      <a:r>
                        <a:rPr lang="el-GR" sz="1800" b="0" baseline="0" dirty="0" smtClean="0">
                          <a:solidFill>
                            <a:schemeClr val="accent1">
                              <a:lumMod val="50000"/>
                            </a:schemeClr>
                          </a:solidFill>
                          <a:latin typeface="Arial" pitchFamily="34" charset="0"/>
                          <a:cs typeface="Arial" pitchFamily="34" charset="0"/>
                        </a:rPr>
                        <a:t>Μονάδας (</a:t>
                      </a:r>
                      <a:r>
                        <a:rPr kumimoji="0" lang="el-GR" sz="1800" b="0" kern="1200" dirty="0" smtClean="0">
                          <a:solidFill>
                            <a:schemeClr val="accent1">
                              <a:lumMod val="50000"/>
                            </a:schemeClr>
                          </a:solidFill>
                          <a:latin typeface="Arial" pitchFamily="34" charset="0"/>
                          <a:ea typeface="+mn-ea"/>
                          <a:cs typeface="Arial" pitchFamily="34" charset="0"/>
                        </a:rPr>
                        <a:t> </a:t>
                      </a:r>
                      <a:r>
                        <a:rPr kumimoji="0" lang="el-GR" sz="1800" b="0" kern="1200" dirty="0" err="1" smtClean="0">
                          <a:solidFill>
                            <a:schemeClr val="accent1">
                              <a:lumMod val="50000"/>
                            </a:schemeClr>
                          </a:solidFill>
                          <a:latin typeface="Arial" pitchFamily="34" charset="0"/>
                          <a:ea typeface="+mn-ea"/>
                          <a:cs typeface="Arial" pitchFamily="34" charset="0"/>
                        </a:rPr>
                        <a:t>περ</a:t>
                      </a:r>
                      <a:r>
                        <a:rPr kumimoji="0" lang="el-GR" sz="1800" b="0" kern="1200" dirty="0" smtClean="0">
                          <a:solidFill>
                            <a:schemeClr val="accent1">
                              <a:lumMod val="50000"/>
                            </a:schemeClr>
                          </a:solidFill>
                          <a:latin typeface="Arial" pitchFamily="34" charset="0"/>
                          <a:ea typeface="+mn-ea"/>
                          <a:cs typeface="Arial" pitchFamily="34" charset="0"/>
                        </a:rPr>
                        <a:t>. </a:t>
                      </a:r>
                      <a:r>
                        <a:rPr kumimoji="0" lang="el-GR" sz="1800" b="0" kern="1200" dirty="0" err="1" smtClean="0">
                          <a:solidFill>
                            <a:schemeClr val="accent1">
                              <a:lumMod val="50000"/>
                            </a:schemeClr>
                          </a:solidFill>
                          <a:latin typeface="Arial" pitchFamily="34" charset="0"/>
                          <a:ea typeface="+mn-ea"/>
                          <a:cs typeface="Arial" pitchFamily="34" charset="0"/>
                        </a:rPr>
                        <a:t>γγ</a:t>
                      </a:r>
                      <a:r>
                        <a:rPr kumimoji="0" lang="el-GR" sz="1800" b="0" kern="1200" dirty="0" smtClean="0">
                          <a:solidFill>
                            <a:schemeClr val="accent1">
                              <a:lumMod val="50000"/>
                            </a:schemeClr>
                          </a:solidFill>
                          <a:latin typeface="Arial" pitchFamily="34" charset="0"/>
                          <a:ea typeface="+mn-ea"/>
                          <a:cs typeface="Arial" pitchFamily="34" charset="0"/>
                        </a:rPr>
                        <a:t>, παρ. 4β, Άρθρου 7 προκήρυξης)</a:t>
                      </a:r>
                      <a:endParaRPr lang="el-GR" sz="1800" baseline="0" dirty="0" smtClean="0">
                        <a:solidFill>
                          <a:schemeClr val="accent1">
                            <a:lumMod val="50000"/>
                          </a:schemeClr>
                        </a:solidFill>
                        <a:latin typeface="Arial" pitchFamily="34" charset="0"/>
                        <a:cs typeface="Arial" pitchFamily="34" charset="0"/>
                      </a:endParaRPr>
                    </a:p>
                  </a:txBody>
                  <a:tcPr marL="91441" marR="91441" marT="45723" marB="45723"/>
                </a:tc>
                <a:tc>
                  <a:txBody>
                    <a:bodyPr/>
                    <a:lstStyle/>
                    <a:p>
                      <a:pPr>
                        <a:buFont typeface="Arial" pitchFamily="34" charset="0"/>
                        <a:buNone/>
                      </a:pPr>
                      <a:r>
                        <a:rPr kumimoji="0" lang="el-GR" sz="1800" kern="1200" dirty="0" smtClean="0">
                          <a:solidFill>
                            <a:schemeClr val="accent1">
                              <a:lumMod val="50000"/>
                            </a:schemeClr>
                          </a:solidFill>
                          <a:latin typeface="Arial" pitchFamily="34" charset="0"/>
                          <a:ea typeface="+mn-ea"/>
                          <a:cs typeface="Arial" pitchFamily="34" charset="0"/>
                        </a:rPr>
                        <a:t>Κατά τον έλεγχο αυτό εξετάζεται ότι από τα υποβληθέντα στοιχεία τεκμηριώνεται:</a:t>
                      </a:r>
                    </a:p>
                    <a:p>
                      <a:pPr>
                        <a:buFont typeface="Arial" pitchFamily="34" charset="0"/>
                        <a:buNone/>
                      </a:pPr>
                      <a:endParaRPr kumimoji="0" lang="el-GR" sz="1800" kern="1200" dirty="0" smtClean="0">
                        <a:solidFill>
                          <a:schemeClr val="accent1">
                            <a:lumMod val="50000"/>
                          </a:schemeClr>
                        </a:solidFill>
                        <a:latin typeface="Arial" pitchFamily="34" charset="0"/>
                        <a:ea typeface="+mn-ea"/>
                        <a:cs typeface="Arial" pitchFamily="34" charset="0"/>
                      </a:endParaRPr>
                    </a:p>
                    <a:p>
                      <a:pPr lvl="0">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Η διακοπή λειτουργίας της ξενοδοχειακής μονάδας για τουλάχιστον 12 μήνες πριν την υποβολή της αίτησης υπαγωγής  </a:t>
                      </a:r>
                    </a:p>
                    <a:p>
                      <a:pPr lvl="0">
                        <a:buFont typeface="Arial" pitchFamily="34" charset="0"/>
                        <a:buChar char="•"/>
                      </a:pPr>
                      <a:r>
                        <a:rPr kumimoji="0" lang="el-GR" sz="1800" kern="1200" dirty="0" smtClean="0">
                          <a:solidFill>
                            <a:schemeClr val="accent1">
                              <a:lumMod val="50000"/>
                            </a:schemeClr>
                          </a:solidFill>
                          <a:latin typeface="Arial" pitchFamily="34" charset="0"/>
                          <a:ea typeface="+mn-ea"/>
                          <a:cs typeface="Arial" pitchFamily="34" charset="0"/>
                        </a:rPr>
                        <a:t>Στο διάστημα διακοπής δεν έχει γίνει αλλαγή χρήσης</a:t>
                      </a:r>
                    </a:p>
                    <a:p>
                      <a:pPr algn="just">
                        <a:buFont typeface="Arial" pitchFamily="34" charset="0"/>
                        <a:buChar char="•"/>
                      </a:pPr>
                      <a:endParaRPr kumimoji="0" lang="el-GR" sz="1800" kern="1200" dirty="0" smtClean="0">
                        <a:solidFill>
                          <a:schemeClr val="accent1">
                            <a:lumMod val="50000"/>
                          </a:schemeClr>
                        </a:solidFill>
                        <a:latin typeface="Arial" pitchFamily="34" charset="0"/>
                        <a:ea typeface="+mn-ea"/>
                        <a:cs typeface="Arial" pitchFamily="34" charset="0"/>
                      </a:endParaRPr>
                    </a:p>
                  </a:txBody>
                  <a:tcPr marL="91441" marR="91441" marT="45723" marB="45723"/>
                </a:tc>
              </a:tr>
            </a:tbl>
          </a:graphicData>
        </a:graphic>
      </p:graphicFrame>
      <p:sp>
        <p:nvSpPr>
          <p:cNvPr id="64532" name="3 - Θέση αριθμού διαφάνειας"/>
          <p:cNvSpPr>
            <a:spLocks noGrp="1"/>
          </p:cNvSpPr>
          <p:nvPr>
            <p:ph type="sldNum" sz="quarter" idx="12"/>
          </p:nvPr>
        </p:nvSpPr>
        <p:spPr bwMode="auto">
          <a:noFill/>
          <a:ln>
            <a:miter lim="800000"/>
            <a:headEnd/>
            <a:tailEnd/>
          </a:ln>
        </p:spPr>
        <p:txBody>
          <a:bodyPr/>
          <a:lstStyle/>
          <a:p>
            <a:fld id="{1BC40399-AE29-4E43-98EC-CF4773B23FB8}" type="slidenum">
              <a:rPr lang="en-US" altLang="en-US"/>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03238"/>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323528" y="1274763"/>
          <a:ext cx="8353425" cy="5389647"/>
        </p:xfrm>
        <a:graphic>
          <a:graphicData uri="http://schemas.openxmlformats.org/drawingml/2006/table">
            <a:tbl>
              <a:tblPr firstRow="1" bandRow="1">
                <a:tableStyleId>{5C22544A-7EE6-4342-B048-85BDC9FD1C3A}</a:tableStyleId>
              </a:tblPr>
              <a:tblGrid>
                <a:gridCol w="2124994"/>
                <a:gridCol w="6228431"/>
              </a:tblGrid>
              <a:tr h="348709">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45" marR="91445" marT="45723" marB="45723"/>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45" marR="91445" marT="45723" marB="45723"/>
                </a:tc>
              </a:tr>
              <a:tr h="1748325">
                <a:tc>
                  <a:txBody>
                    <a:bodyPr/>
                    <a:lstStyle/>
                    <a:p>
                      <a:pPr marL="0" indent="0" algn="l" rtl="0" eaLnBrk="1" fontAlgn="auto" latinLnBrk="0" hangingPunct="1">
                        <a:spcAft>
                          <a:spcPts val="0"/>
                        </a:spcAft>
                        <a:buClr>
                          <a:schemeClr val="accent3"/>
                        </a:buClr>
                        <a:buFont typeface="+mj-lt"/>
                        <a:buNone/>
                        <a:defRPr/>
                      </a:pPr>
                      <a:r>
                        <a:rPr kumimoji="0" lang="el-GR" sz="1800" kern="1200" dirty="0" smtClean="0">
                          <a:solidFill>
                            <a:schemeClr val="accent1">
                              <a:lumMod val="50000"/>
                            </a:schemeClr>
                          </a:solidFill>
                          <a:latin typeface="Arial" pitchFamily="34" charset="0"/>
                          <a:ea typeface="+mn-ea"/>
                          <a:cs typeface="Arial" pitchFamily="34" charset="0"/>
                        </a:rPr>
                        <a:t>Επιδότηση του Κόστους δημιουργούμενης</a:t>
                      </a:r>
                      <a:r>
                        <a:rPr kumimoji="0" lang="el-GR" sz="1800" kern="1200" baseline="0" dirty="0" smtClean="0">
                          <a:solidFill>
                            <a:schemeClr val="accent1">
                              <a:lumMod val="50000"/>
                            </a:schemeClr>
                          </a:solidFill>
                          <a:latin typeface="Arial" pitchFamily="34" charset="0"/>
                          <a:ea typeface="+mn-ea"/>
                          <a:cs typeface="Arial" pitchFamily="34" charset="0"/>
                        </a:rPr>
                        <a:t> απασχόλησης</a:t>
                      </a:r>
                      <a:endParaRPr kumimoji="0" lang="el-GR" sz="1800" kern="1200" dirty="0" smtClean="0">
                        <a:solidFill>
                          <a:schemeClr val="accent1">
                            <a:lumMod val="50000"/>
                          </a:schemeClr>
                        </a:solidFill>
                        <a:latin typeface="Arial" pitchFamily="34" charset="0"/>
                        <a:ea typeface="+mn-ea"/>
                        <a:cs typeface="Arial" pitchFamily="34" charset="0"/>
                      </a:endParaRPr>
                    </a:p>
                  </a:txBody>
                  <a:tcPr marL="91445" marR="91445" marT="45723" marB="45723" anchor="ctr"/>
                </a:tc>
                <a:tc>
                  <a:txBody>
                    <a:bodyPr/>
                    <a:lstStyle/>
                    <a:p>
                      <a:pPr>
                        <a:defRPr/>
                      </a:pPr>
                      <a:r>
                        <a:rPr lang="el-GR" sz="1600" dirty="0" smtClean="0">
                          <a:solidFill>
                            <a:schemeClr val="accent1">
                              <a:lumMod val="50000"/>
                            </a:schemeClr>
                          </a:solidFill>
                          <a:latin typeface="Arial" pitchFamily="34" charset="0"/>
                          <a:cs typeface="Arial" pitchFamily="34" charset="0"/>
                        </a:rPr>
                        <a:t>Έλεγχος</a:t>
                      </a:r>
                      <a:r>
                        <a:rPr lang="el-GR" sz="1600" baseline="0" dirty="0" smtClean="0">
                          <a:solidFill>
                            <a:schemeClr val="accent1">
                              <a:lumMod val="50000"/>
                            </a:schemeClr>
                          </a:solidFill>
                          <a:latin typeface="Arial" pitchFamily="34" charset="0"/>
                          <a:cs typeface="Arial" pitchFamily="34" charset="0"/>
                        </a:rPr>
                        <a:t>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Τεκμηρίωσης χαρακτήρα αρχικής επένδυσης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Σαφής προσδιορισμός του αντικειμένου επενδυτικού σχεδίου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Αποκλειστική σύνδεση των νέων δημιουργούμενων θέσεων εργασίας με το επενδυτικό σχέδιο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Καθαρή αύξηση των ΕΜΕ στην επιχειρηματική εγκατάσταση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Τεκμηρίωση του εκτιμώμενου μισθολογικού κόστους (δυο ετών)</a:t>
                      </a:r>
                      <a:endParaRPr lang="el-GR" sz="1600" dirty="0" smtClean="0">
                        <a:solidFill>
                          <a:schemeClr val="accent1">
                            <a:lumMod val="50000"/>
                          </a:schemeClr>
                        </a:solidFill>
                        <a:latin typeface="Arial" pitchFamily="34" charset="0"/>
                        <a:cs typeface="Arial" pitchFamily="34" charset="0"/>
                      </a:endParaRPr>
                    </a:p>
                  </a:txBody>
                  <a:tcPr marL="91445" marR="91445" marT="45723" marB="45723"/>
                </a:tc>
              </a:tr>
              <a:tr h="3225555">
                <a:tc>
                  <a:txBody>
                    <a:bodyPr/>
                    <a:lstStyle/>
                    <a:p>
                      <a:endParaRPr lang="el-GR" sz="1800" dirty="0" smtClean="0">
                        <a:solidFill>
                          <a:schemeClr val="accent1">
                            <a:lumMod val="50000"/>
                          </a:schemeClr>
                        </a:solidFill>
                        <a:latin typeface="Arial" pitchFamily="34" charset="0"/>
                        <a:cs typeface="Arial" pitchFamily="34" charset="0"/>
                      </a:endParaRPr>
                    </a:p>
                    <a:p>
                      <a:r>
                        <a:rPr lang="el-GR" sz="1800" dirty="0" smtClean="0">
                          <a:solidFill>
                            <a:schemeClr val="accent1">
                              <a:lumMod val="50000"/>
                            </a:schemeClr>
                          </a:solidFill>
                          <a:latin typeface="Arial" pitchFamily="34" charset="0"/>
                          <a:cs typeface="Arial" pitchFamily="34" charset="0"/>
                        </a:rPr>
                        <a:t>Πλήρωση Προϋποθέσεων</a:t>
                      </a:r>
                      <a:r>
                        <a:rPr lang="el-GR" sz="1800" baseline="0" dirty="0" smtClean="0">
                          <a:solidFill>
                            <a:schemeClr val="accent1">
                              <a:lumMod val="50000"/>
                            </a:schemeClr>
                          </a:solidFill>
                          <a:latin typeface="Arial" pitchFamily="34" charset="0"/>
                          <a:cs typeface="Arial" pitchFamily="34" charset="0"/>
                        </a:rPr>
                        <a:t> άρθρου 12</a:t>
                      </a:r>
                    </a:p>
                  </a:txBody>
                  <a:tcPr marL="91445" marR="91445" marT="45723" marB="45723"/>
                </a:tc>
                <a:tc>
                  <a:txBody>
                    <a:bodyPr/>
                    <a:lstStyle/>
                    <a:p>
                      <a:pPr algn="just">
                        <a:buFont typeface="Arial" pitchFamily="34" charset="0"/>
                        <a:buChar char="•"/>
                      </a:pPr>
                      <a:r>
                        <a:rPr lang="el-GR" sz="1600" b="0" dirty="0" smtClean="0">
                          <a:solidFill>
                            <a:schemeClr val="accent1">
                              <a:lumMod val="50000"/>
                            </a:schemeClr>
                          </a:solidFill>
                          <a:latin typeface="Arial" pitchFamily="34" charset="0"/>
                          <a:cs typeface="Arial" pitchFamily="34" charset="0"/>
                        </a:rPr>
                        <a:t>Εξετάζονται τα σημεία ελέγχου που έχουν</a:t>
                      </a:r>
                      <a:r>
                        <a:rPr lang="el-GR" sz="1600" b="0" baseline="0" dirty="0" smtClean="0">
                          <a:solidFill>
                            <a:schemeClr val="accent1">
                              <a:lumMod val="50000"/>
                            </a:schemeClr>
                          </a:solidFill>
                          <a:latin typeface="Arial" pitchFamily="34" charset="0"/>
                          <a:cs typeface="Arial" pitchFamily="34" charset="0"/>
                        </a:rPr>
                        <a:t> δηλωθεί ότι πληρούνται </a:t>
                      </a:r>
                    </a:p>
                    <a:p>
                      <a:pPr algn="just">
                        <a:buFont typeface="Arial" pitchFamily="34" charset="0"/>
                        <a:buChar char="•"/>
                      </a:pPr>
                      <a:r>
                        <a:rPr lang="el-GR" sz="1600" b="0" baseline="0" dirty="0" smtClean="0">
                          <a:solidFill>
                            <a:schemeClr val="accent1">
                              <a:lumMod val="50000"/>
                            </a:schemeClr>
                          </a:solidFill>
                          <a:latin typeface="Arial" pitchFamily="34" charset="0"/>
                          <a:cs typeface="Arial" pitchFamily="34" charset="0"/>
                        </a:rPr>
                        <a:t>Επικαιροποίηση στοιχείων ΠΣΚΕ</a:t>
                      </a:r>
                    </a:p>
                    <a:p>
                      <a:endParaRPr kumimoji="0" lang="el-GR" sz="1600" b="0" u="sng" kern="1200" dirty="0" smtClean="0">
                        <a:solidFill>
                          <a:schemeClr val="accent1">
                            <a:lumMod val="50000"/>
                          </a:schemeClr>
                        </a:solidFill>
                        <a:latin typeface="Arial" pitchFamily="34" charset="0"/>
                        <a:ea typeface="+mn-ea"/>
                        <a:cs typeface="Arial" pitchFamily="34" charset="0"/>
                      </a:endParaRPr>
                    </a:p>
                    <a:p>
                      <a:r>
                        <a:rPr kumimoji="0" lang="el-GR" sz="1600" b="0" u="sng" kern="1200" dirty="0" smtClean="0">
                          <a:solidFill>
                            <a:schemeClr val="accent1">
                              <a:lumMod val="50000"/>
                            </a:schemeClr>
                          </a:solidFill>
                          <a:latin typeface="Arial" pitchFamily="34" charset="0"/>
                          <a:ea typeface="+mn-ea"/>
                          <a:cs typeface="Arial" pitchFamily="34" charset="0"/>
                        </a:rPr>
                        <a:t>Καθεστώς</a:t>
                      </a:r>
                      <a:r>
                        <a:rPr kumimoji="0" lang="el-GR" sz="1600" b="0" u="sng" kern="1200" baseline="0" dirty="0" smtClean="0">
                          <a:solidFill>
                            <a:schemeClr val="accent1">
                              <a:lumMod val="50000"/>
                            </a:schemeClr>
                          </a:solidFill>
                          <a:latin typeface="Arial" pitchFamily="34" charset="0"/>
                          <a:ea typeface="+mn-ea"/>
                          <a:cs typeface="Arial" pitchFamily="34" charset="0"/>
                        </a:rPr>
                        <a:t> Γενικής </a:t>
                      </a:r>
                      <a:r>
                        <a:rPr kumimoji="0" lang="el-GR" sz="1600" b="0" u="sng" kern="1200" dirty="0" smtClean="0">
                          <a:solidFill>
                            <a:schemeClr val="accent1">
                              <a:lumMod val="50000"/>
                            </a:schemeClr>
                          </a:solidFill>
                          <a:latin typeface="Arial" pitchFamily="34" charset="0"/>
                          <a:ea typeface="+mn-ea"/>
                          <a:cs typeface="Arial" pitchFamily="34" charset="0"/>
                        </a:rPr>
                        <a:t>Επιχειρηματικότητας </a:t>
                      </a:r>
                      <a:endParaRPr kumimoji="0" lang="el-GR" sz="1600" b="0" kern="1200" dirty="0" smtClean="0">
                        <a:solidFill>
                          <a:schemeClr val="accent1">
                            <a:lumMod val="50000"/>
                          </a:schemeClr>
                        </a:solidFill>
                        <a:latin typeface="Arial" pitchFamily="34" charset="0"/>
                        <a:ea typeface="+mn-ea"/>
                        <a:cs typeface="Arial" pitchFamily="34" charset="0"/>
                      </a:endParaRPr>
                    </a:p>
                    <a:p>
                      <a:r>
                        <a:rPr kumimoji="0" lang="el-GR" sz="1600" b="0" kern="1200" dirty="0" smtClean="0">
                          <a:solidFill>
                            <a:schemeClr val="accent1">
                              <a:lumMod val="50000"/>
                            </a:schemeClr>
                          </a:solidFill>
                          <a:latin typeface="Arial" pitchFamily="34" charset="0"/>
                          <a:ea typeface="+mn-ea"/>
                          <a:cs typeface="Arial" pitchFamily="34" charset="0"/>
                        </a:rPr>
                        <a:t>Ενίσχυση</a:t>
                      </a:r>
                      <a:r>
                        <a:rPr kumimoji="0" lang="el-GR" sz="1600" b="0" kern="1200" baseline="0" dirty="0" smtClean="0">
                          <a:solidFill>
                            <a:schemeClr val="accent1">
                              <a:lumMod val="50000"/>
                            </a:schemeClr>
                          </a:solidFill>
                          <a:latin typeface="Arial" pitchFamily="34" charset="0"/>
                          <a:ea typeface="+mn-ea"/>
                          <a:cs typeface="Arial" pitchFamily="34" charset="0"/>
                        </a:rPr>
                        <a:t> Επιχορήγηση : </a:t>
                      </a:r>
                      <a:r>
                        <a:rPr kumimoji="0" lang="el-GR" sz="1600" b="0" kern="1200" dirty="0" smtClean="0">
                          <a:solidFill>
                            <a:schemeClr val="accent1">
                              <a:lumMod val="50000"/>
                            </a:schemeClr>
                          </a:solidFill>
                          <a:latin typeface="Arial" pitchFamily="34" charset="0"/>
                          <a:ea typeface="+mn-ea"/>
                          <a:cs typeface="Arial" pitchFamily="34" charset="0"/>
                        </a:rPr>
                        <a:t>Πλήρωση τουλάχιστον ενός από τους όρους και προϋποθέσεις ειδικών κατηγοριών ενισχύσεων του άρθρου 12 ν.4399/16 </a:t>
                      </a:r>
                    </a:p>
                    <a:p>
                      <a:endParaRPr kumimoji="0" lang="el-GR" sz="1600" b="0" kern="1200" dirty="0" smtClean="0">
                        <a:solidFill>
                          <a:schemeClr val="accent1">
                            <a:lumMod val="50000"/>
                          </a:schemeClr>
                        </a:solidFill>
                        <a:latin typeface="Arial" pitchFamily="34" charset="0"/>
                        <a:ea typeface="+mn-ea"/>
                        <a:cs typeface="Arial" pitchFamily="34" charset="0"/>
                      </a:endParaRPr>
                    </a:p>
                    <a:p>
                      <a:r>
                        <a:rPr kumimoji="0" lang="el-GR" sz="1600" b="0" u="sng" kern="1200" dirty="0" smtClean="0">
                          <a:solidFill>
                            <a:schemeClr val="accent1">
                              <a:lumMod val="50000"/>
                            </a:schemeClr>
                          </a:solidFill>
                          <a:latin typeface="Arial" pitchFamily="34" charset="0"/>
                          <a:ea typeface="+mn-ea"/>
                          <a:cs typeface="Arial" pitchFamily="34" charset="0"/>
                        </a:rPr>
                        <a:t>Καθεστώς Νέων </a:t>
                      </a:r>
                      <a:r>
                        <a:rPr kumimoji="0" lang="el-GR" sz="1600" b="0" u="sng" kern="1200" dirty="0" err="1" smtClean="0">
                          <a:solidFill>
                            <a:schemeClr val="accent1">
                              <a:lumMod val="50000"/>
                            </a:schemeClr>
                          </a:solidFill>
                          <a:latin typeface="Arial" pitchFamily="34" charset="0"/>
                          <a:ea typeface="+mn-ea"/>
                          <a:cs typeface="Arial" pitchFamily="34" charset="0"/>
                        </a:rPr>
                        <a:t>Ανεξάτητων</a:t>
                      </a:r>
                      <a:r>
                        <a:rPr kumimoji="0" lang="el-GR" sz="1600" b="0" u="sng" kern="1200" baseline="0" dirty="0" smtClean="0">
                          <a:solidFill>
                            <a:schemeClr val="accent1">
                              <a:lumMod val="50000"/>
                            </a:schemeClr>
                          </a:solidFill>
                          <a:latin typeface="Arial" pitchFamily="34" charset="0"/>
                          <a:ea typeface="+mn-ea"/>
                          <a:cs typeface="Arial" pitchFamily="34" charset="0"/>
                        </a:rPr>
                        <a:t> </a:t>
                      </a:r>
                      <a:r>
                        <a:rPr kumimoji="0" lang="el-GR" sz="1600" b="0" u="sng" kern="1200" dirty="0" smtClean="0">
                          <a:solidFill>
                            <a:schemeClr val="accent1">
                              <a:lumMod val="50000"/>
                            </a:schemeClr>
                          </a:solidFill>
                          <a:latin typeface="Arial" pitchFamily="34" charset="0"/>
                          <a:ea typeface="+mn-ea"/>
                          <a:cs typeface="Arial" pitchFamily="34" charset="0"/>
                        </a:rPr>
                        <a:t>ΜΜΕ</a:t>
                      </a:r>
                      <a:endParaRPr kumimoji="0" lang="el-GR" sz="1600" b="0" kern="1200" dirty="0" smtClean="0">
                        <a:solidFill>
                          <a:schemeClr val="accent1">
                            <a:lumMod val="50000"/>
                          </a:schemeClr>
                        </a:solidFill>
                        <a:latin typeface="Arial" pitchFamily="34" charset="0"/>
                        <a:ea typeface="+mn-ea"/>
                        <a:cs typeface="Arial" pitchFamily="34" charset="0"/>
                      </a:endParaRPr>
                    </a:p>
                    <a:p>
                      <a:r>
                        <a:rPr kumimoji="0" lang="el-GR" sz="1600" b="0" kern="1200" dirty="0" smtClean="0">
                          <a:solidFill>
                            <a:schemeClr val="accent1">
                              <a:lumMod val="50000"/>
                            </a:schemeClr>
                          </a:solidFill>
                          <a:latin typeface="Arial" pitchFamily="34" charset="0"/>
                          <a:ea typeface="+mn-ea"/>
                          <a:cs typeface="Arial" pitchFamily="34" charset="0"/>
                        </a:rPr>
                        <a:t>Μη</a:t>
                      </a:r>
                      <a:r>
                        <a:rPr kumimoji="0" lang="el-GR" sz="1600" b="0" kern="1200" baseline="0" dirty="0" smtClean="0">
                          <a:solidFill>
                            <a:schemeClr val="accent1">
                              <a:lumMod val="50000"/>
                            </a:schemeClr>
                          </a:solidFill>
                          <a:latin typeface="Arial" pitchFamily="34" charset="0"/>
                          <a:ea typeface="+mn-ea"/>
                          <a:cs typeface="Arial" pitchFamily="34" charset="0"/>
                        </a:rPr>
                        <a:t> πλήρωση προϋποθέσεων :  μείωση της </a:t>
                      </a:r>
                      <a:r>
                        <a:rPr kumimoji="0" lang="el-GR" sz="1600" b="0" kern="1200" dirty="0" smtClean="0">
                          <a:solidFill>
                            <a:schemeClr val="accent1">
                              <a:lumMod val="50000"/>
                            </a:schemeClr>
                          </a:solidFill>
                          <a:latin typeface="Arial" pitchFamily="34" charset="0"/>
                          <a:ea typeface="+mn-ea"/>
                          <a:cs typeface="Arial" pitchFamily="34" charset="0"/>
                        </a:rPr>
                        <a:t>έντασης της ενίσχυσης για την επιχορήγηση αυτόματα από το 100%, στο 70% της μέγιστης επιτρεπόμενης από τον ΧΠΕ. </a:t>
                      </a:r>
                      <a:endParaRPr kumimoji="0" lang="el-GR" sz="1600" b="0" kern="1200" dirty="0">
                        <a:solidFill>
                          <a:schemeClr val="accent1">
                            <a:lumMod val="50000"/>
                          </a:schemeClr>
                        </a:solidFill>
                        <a:latin typeface="Arial" pitchFamily="34" charset="0"/>
                        <a:ea typeface="+mn-ea"/>
                        <a:cs typeface="Arial" pitchFamily="34" charset="0"/>
                      </a:endParaRPr>
                    </a:p>
                  </a:txBody>
                  <a:tcPr marL="91445" marR="91445" marT="45723" marB="45723"/>
                </a:tc>
              </a:tr>
            </a:tbl>
          </a:graphicData>
        </a:graphic>
      </p:graphicFrame>
      <p:sp>
        <p:nvSpPr>
          <p:cNvPr id="65553" name="3 - Θέση αριθμού διαφάνειας"/>
          <p:cNvSpPr>
            <a:spLocks noGrp="1"/>
          </p:cNvSpPr>
          <p:nvPr>
            <p:ph type="sldNum" sz="quarter" idx="12"/>
          </p:nvPr>
        </p:nvSpPr>
        <p:spPr bwMode="auto">
          <a:noFill/>
          <a:ln>
            <a:miter lim="800000"/>
            <a:headEnd/>
            <a:tailEnd/>
          </a:ln>
        </p:spPr>
        <p:txBody>
          <a:bodyPr/>
          <a:lstStyle/>
          <a:p>
            <a:fld id="{BB251805-0346-4C5C-B9FC-FC0AA6C06CAB}" type="slidenum">
              <a:rPr lang="en-US" altLang="en-US"/>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850" y="549275"/>
            <a:ext cx="8569325" cy="430213"/>
          </a:xfrm>
        </p:spPr>
        <p:txBody>
          <a:bodyPr/>
          <a:lstStyle/>
          <a:p>
            <a:pPr>
              <a:defRPr/>
            </a:pPr>
            <a:r>
              <a:rPr lang="el-GR" sz="2400" b="1" dirty="0" smtClean="0">
                <a:solidFill>
                  <a:schemeClr val="tx2">
                    <a:lumMod val="75000"/>
                  </a:schemeClr>
                </a:solidFill>
              </a:rPr>
              <a:t>Σημεία Ελέγχου Νομιμότητας – Προσδιορισμός Εύλογου Κόστους</a:t>
            </a:r>
            <a:endParaRPr lang="el-GR" sz="2400" b="1" dirty="0"/>
          </a:p>
        </p:txBody>
      </p:sp>
      <p:graphicFrame>
        <p:nvGraphicFramePr>
          <p:cNvPr id="5" name="4 - Θέση περιεχομένου"/>
          <p:cNvGraphicFramePr>
            <a:graphicFrameLocks noGrp="1"/>
          </p:cNvGraphicFramePr>
          <p:nvPr>
            <p:ph idx="1"/>
          </p:nvPr>
        </p:nvGraphicFramePr>
        <p:xfrm>
          <a:off x="323850" y="1012825"/>
          <a:ext cx="8353425" cy="5662716"/>
        </p:xfrm>
        <a:graphic>
          <a:graphicData uri="http://schemas.openxmlformats.org/drawingml/2006/table">
            <a:tbl>
              <a:tblPr firstRow="1" bandRow="1">
                <a:tableStyleId>{5C22544A-7EE6-4342-B048-85BDC9FD1C3A}</a:tableStyleId>
              </a:tblPr>
              <a:tblGrid>
                <a:gridCol w="2124994"/>
                <a:gridCol w="6228431"/>
              </a:tblGrid>
              <a:tr h="365750">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45" marR="91445" marT="45719" marB="45719"/>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45" marR="91445" marT="45719" marB="45719"/>
                </a:tc>
              </a:tr>
              <a:tr h="2042062">
                <a:tc>
                  <a:txBody>
                    <a:bodyPr/>
                    <a:lstStyle/>
                    <a:p>
                      <a:pPr marL="0" indent="0" algn="l" rtl="0" eaLnBrk="1" fontAlgn="auto" latinLnBrk="0" hangingPunct="1">
                        <a:spcAft>
                          <a:spcPts val="0"/>
                        </a:spcAft>
                        <a:buClr>
                          <a:schemeClr val="accent3"/>
                        </a:buClr>
                        <a:buFont typeface="+mj-lt"/>
                        <a:buNone/>
                        <a:defRPr/>
                      </a:pPr>
                      <a:r>
                        <a:rPr kumimoji="0" lang="el-GR" sz="1800" kern="1200" dirty="0" smtClean="0">
                          <a:solidFill>
                            <a:schemeClr val="accent1">
                              <a:lumMod val="50000"/>
                            </a:schemeClr>
                          </a:solidFill>
                          <a:latin typeface="Arial" pitchFamily="34" charset="0"/>
                          <a:ea typeface="+mn-ea"/>
                          <a:cs typeface="Arial" pitchFamily="34" charset="0"/>
                        </a:rPr>
                        <a:t>Στοιχεία τεκμηρίωσης επιλεξιμότητας δαπανών και κόστους επενδυτικού σχεδίου </a:t>
                      </a:r>
                    </a:p>
                  </a:txBody>
                  <a:tcPr marL="91445" marR="91445" marT="45719" marB="45719" anchor="ctr"/>
                </a:tc>
                <a:tc>
                  <a:txBody>
                    <a:bodyPr/>
                    <a:lstStyle/>
                    <a:p>
                      <a:pPr>
                        <a:defRPr/>
                      </a:pPr>
                      <a:r>
                        <a:rPr lang="el-GR" sz="1600" dirty="0" smtClean="0">
                          <a:solidFill>
                            <a:schemeClr val="accent1">
                              <a:lumMod val="50000"/>
                            </a:schemeClr>
                          </a:solidFill>
                          <a:latin typeface="Arial" pitchFamily="34" charset="0"/>
                          <a:cs typeface="Arial" pitchFamily="34" charset="0"/>
                        </a:rPr>
                        <a:t>Έλεγχος</a:t>
                      </a:r>
                      <a:r>
                        <a:rPr lang="el-GR" sz="1600" baseline="0" dirty="0" smtClean="0">
                          <a:solidFill>
                            <a:schemeClr val="accent1">
                              <a:lumMod val="50000"/>
                            </a:schemeClr>
                          </a:solidFill>
                          <a:latin typeface="Arial" pitchFamily="34" charset="0"/>
                          <a:cs typeface="Arial" pitchFamily="34" charset="0"/>
                        </a:rPr>
                        <a:t> για :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 Τεκμηρίωση Δαπανών ( υποβληθείσες προσφορές ή άλλο έγγραφο)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Προσδιορισμός μη επιλέξιμων δαπανών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Προσδιορισμός του εύλογου κόστους των επιλέξιμων δαπανών  (Παράρτημα 1 Οδηγού Αξιολόγησης, Πρότυπα Κόστη). </a:t>
                      </a:r>
                    </a:p>
                    <a:p>
                      <a:pPr>
                        <a:buFont typeface="Wingdings" pitchFamily="2" charset="2"/>
                        <a:buChar char="v"/>
                        <a:defRPr/>
                      </a:pPr>
                      <a:r>
                        <a:rPr lang="el-GR" sz="1600" baseline="0" dirty="0" smtClean="0">
                          <a:solidFill>
                            <a:schemeClr val="accent1">
                              <a:lumMod val="50000"/>
                            </a:schemeClr>
                          </a:solidFill>
                          <a:latin typeface="Arial" pitchFamily="34" charset="0"/>
                          <a:cs typeface="Arial" pitchFamily="34" charset="0"/>
                        </a:rPr>
                        <a:t>Ορθής κατανομής δαπανών ανά κατηγορία ενίσχυσης (Παράρτημα 2 Προκήρυξης) </a:t>
                      </a:r>
                    </a:p>
                  </a:txBody>
                  <a:tcPr marL="91445" marR="91445" marT="45719" marB="45719"/>
                </a:tc>
              </a:tr>
              <a:tr h="3254800">
                <a:tc>
                  <a:txBody>
                    <a:bodyPr/>
                    <a:lstStyle/>
                    <a:p>
                      <a:endParaRPr lang="el-GR" sz="1800" dirty="0" smtClean="0">
                        <a:solidFill>
                          <a:schemeClr val="accent1">
                            <a:lumMod val="50000"/>
                          </a:schemeClr>
                        </a:solidFill>
                        <a:latin typeface="Arial" pitchFamily="34" charset="0"/>
                        <a:cs typeface="Arial" pitchFamily="34" charset="0"/>
                      </a:endParaRPr>
                    </a:p>
                    <a:p>
                      <a:r>
                        <a:rPr lang="el-GR" sz="1800" dirty="0" err="1" smtClean="0">
                          <a:solidFill>
                            <a:schemeClr val="accent1">
                              <a:lumMod val="50000"/>
                            </a:schemeClr>
                          </a:solidFill>
                          <a:latin typeface="Arial" pitchFamily="34" charset="0"/>
                          <a:cs typeface="Arial" pitchFamily="34" charset="0"/>
                        </a:rPr>
                        <a:t>Επιλεξιμότητα</a:t>
                      </a:r>
                      <a:r>
                        <a:rPr lang="el-GR" sz="1800" dirty="0" smtClean="0">
                          <a:solidFill>
                            <a:schemeClr val="accent1">
                              <a:lumMod val="50000"/>
                            </a:schemeClr>
                          </a:solidFill>
                          <a:latin typeface="Arial" pitchFamily="34" charset="0"/>
                          <a:cs typeface="Arial" pitchFamily="34" charset="0"/>
                        </a:rPr>
                        <a:t> αγοράς παγίων στοιχείων</a:t>
                      </a:r>
                      <a:r>
                        <a:rPr lang="el-GR" sz="1800" baseline="0" dirty="0" smtClean="0">
                          <a:solidFill>
                            <a:schemeClr val="accent1">
                              <a:lumMod val="50000"/>
                            </a:schemeClr>
                          </a:solidFill>
                          <a:latin typeface="Arial" pitchFamily="34" charset="0"/>
                          <a:cs typeface="Arial" pitchFamily="34" charset="0"/>
                        </a:rPr>
                        <a:t> ενεργητικού μονάδας που έχει παύσει η λειτουργίας της. </a:t>
                      </a:r>
                    </a:p>
                  </a:txBody>
                  <a:tcPr marL="91445" marR="91445" marT="45719" marB="45719"/>
                </a:tc>
                <a:tc>
                  <a:txBody>
                    <a:bodyPr/>
                    <a:lstStyle/>
                    <a:p>
                      <a:pPr marL="36000" lvl="1">
                        <a:spcBef>
                          <a:spcPts val="600"/>
                        </a:spcBef>
                      </a:pPr>
                      <a:r>
                        <a:rPr kumimoji="0" lang="el-GR" sz="1600" kern="1200" dirty="0" smtClean="0">
                          <a:solidFill>
                            <a:schemeClr val="accent1">
                              <a:lumMod val="50000"/>
                            </a:schemeClr>
                          </a:solidFill>
                          <a:latin typeface="Arial" pitchFamily="34" charset="0"/>
                          <a:ea typeface="+mn-ea"/>
                          <a:cs typeface="Arial" pitchFamily="34" charset="0"/>
                        </a:rPr>
                        <a:t>Έλεγχος για :</a:t>
                      </a:r>
                    </a:p>
                    <a:p>
                      <a:pPr marL="36000" lvl="1">
                        <a:spcBef>
                          <a:spcPts val="600"/>
                        </a:spcBef>
                        <a:buFont typeface="Wingdings" pitchFamily="2" charset="2"/>
                        <a:buChar char="q"/>
                      </a:pPr>
                      <a:r>
                        <a:rPr kumimoji="0" lang="el-GR" sz="1600" kern="1200" dirty="0" smtClean="0">
                          <a:solidFill>
                            <a:schemeClr val="accent1">
                              <a:lumMod val="50000"/>
                            </a:schemeClr>
                          </a:solidFill>
                          <a:latin typeface="Arial" pitchFamily="34" charset="0"/>
                          <a:ea typeface="+mn-ea"/>
                          <a:cs typeface="Arial" pitchFamily="34" charset="0"/>
                        </a:rPr>
                        <a:t>Τεκμηρίωση ότι η επιχειρηματική εγκατάσταση έχει κλείσει    </a:t>
                      </a:r>
                    </a:p>
                    <a:p>
                      <a:pPr marL="36000" lvl="1">
                        <a:spcBef>
                          <a:spcPts val="600"/>
                        </a:spcBef>
                        <a:buFont typeface="Wingdings" pitchFamily="2" charset="2"/>
                        <a:buChar char="q"/>
                      </a:pPr>
                      <a:r>
                        <a:rPr kumimoji="0" lang="el-GR" sz="1600" kern="1200" dirty="0" smtClean="0">
                          <a:solidFill>
                            <a:schemeClr val="accent1">
                              <a:lumMod val="50000"/>
                            </a:schemeClr>
                          </a:solidFill>
                          <a:latin typeface="Arial" pitchFamily="34" charset="0"/>
                          <a:ea typeface="+mn-ea"/>
                          <a:cs typeface="Arial" pitchFamily="34" charset="0"/>
                        </a:rPr>
                        <a:t>Αναφορά</a:t>
                      </a:r>
                      <a:r>
                        <a:rPr kumimoji="0" lang="el-GR" sz="1600" kern="1200" baseline="0" dirty="0" smtClean="0">
                          <a:solidFill>
                            <a:schemeClr val="accent1">
                              <a:lumMod val="50000"/>
                            </a:schemeClr>
                          </a:solidFill>
                          <a:latin typeface="Arial" pitchFamily="34" charset="0"/>
                          <a:ea typeface="+mn-ea"/>
                          <a:cs typeface="Arial" pitchFamily="34" charset="0"/>
                        </a:rPr>
                        <a:t> στην </a:t>
                      </a:r>
                      <a:r>
                        <a:rPr kumimoji="0" lang="el-GR" sz="1600" kern="1200" dirty="0" smtClean="0">
                          <a:solidFill>
                            <a:schemeClr val="accent1">
                              <a:lumMod val="50000"/>
                            </a:schemeClr>
                          </a:solidFill>
                          <a:latin typeface="Arial" pitchFamily="34" charset="0"/>
                          <a:ea typeface="+mn-ea"/>
                          <a:cs typeface="Arial" pitchFamily="34" charset="0"/>
                        </a:rPr>
                        <a:t>εμπορική αξία των ακινήτων (κτίρια) αφαιρούμενης της αξίας του γηπέδου επί του οποίου έχουν ανεγερθεί και συμμόρφωση με τη νομοθεσία</a:t>
                      </a:r>
                      <a:r>
                        <a:rPr kumimoji="0" lang="el-GR" sz="1600" kern="1200" baseline="0" dirty="0" smtClean="0">
                          <a:solidFill>
                            <a:schemeClr val="accent1">
                              <a:lumMod val="50000"/>
                            </a:schemeClr>
                          </a:solidFill>
                          <a:latin typeface="Arial" pitchFamily="34" charset="0"/>
                          <a:ea typeface="+mn-ea"/>
                          <a:cs typeface="Arial" pitchFamily="34" charset="0"/>
                        </a:rPr>
                        <a:t> ( </a:t>
                      </a:r>
                      <a:r>
                        <a:rPr kumimoji="0" lang="el-GR" sz="1600" kern="1200" dirty="0" smtClean="0">
                          <a:solidFill>
                            <a:schemeClr val="accent1">
                              <a:lumMod val="50000"/>
                            </a:schemeClr>
                          </a:solidFill>
                          <a:latin typeface="Arial" pitchFamily="34" charset="0"/>
                          <a:ea typeface="+mn-ea"/>
                          <a:cs typeface="Arial" pitchFamily="34" charset="0"/>
                        </a:rPr>
                        <a:t>Πιστοποιητικό από ανεξάρτητο εκτιμητή μηχανικό ή από επίσημο φορέα).</a:t>
                      </a:r>
                      <a:r>
                        <a:rPr kumimoji="0" lang="el-GR" sz="1600" kern="1200" baseline="0" dirty="0" smtClean="0">
                          <a:solidFill>
                            <a:schemeClr val="accent1">
                              <a:lumMod val="50000"/>
                            </a:schemeClr>
                          </a:solidFill>
                          <a:latin typeface="Arial" pitchFamily="34" charset="0"/>
                          <a:ea typeface="+mn-ea"/>
                          <a:cs typeface="Arial" pitchFamily="34" charset="0"/>
                        </a:rPr>
                        <a:t> </a:t>
                      </a:r>
                      <a:endParaRPr kumimoji="0" lang="el-GR" sz="1600" kern="1200" dirty="0" smtClean="0">
                        <a:solidFill>
                          <a:schemeClr val="accent1">
                            <a:lumMod val="50000"/>
                          </a:schemeClr>
                        </a:solidFill>
                        <a:latin typeface="Arial" pitchFamily="34" charset="0"/>
                        <a:ea typeface="+mn-ea"/>
                        <a:cs typeface="Arial" pitchFamily="34" charset="0"/>
                      </a:endParaRPr>
                    </a:p>
                    <a:p>
                      <a:pPr marL="36000" lvl="1">
                        <a:spcBef>
                          <a:spcPts val="600"/>
                        </a:spcBef>
                        <a:buFont typeface="Wingdings" pitchFamily="2" charset="2"/>
                        <a:buChar char="q"/>
                      </a:pPr>
                      <a:r>
                        <a:rPr kumimoji="0" lang="el-GR" sz="1600" kern="1200" dirty="0" smtClean="0">
                          <a:solidFill>
                            <a:schemeClr val="accent1">
                              <a:lumMod val="50000"/>
                            </a:schemeClr>
                          </a:solidFill>
                          <a:latin typeface="Arial" pitchFamily="34" charset="0"/>
                          <a:ea typeface="+mn-ea"/>
                          <a:cs typeface="Arial" pitchFamily="34" charset="0"/>
                        </a:rPr>
                        <a:t>Αναφορά στην</a:t>
                      </a:r>
                      <a:r>
                        <a:rPr kumimoji="0" lang="el-GR" sz="1600" kern="1200" baseline="0" dirty="0" smtClean="0">
                          <a:solidFill>
                            <a:schemeClr val="accent1">
                              <a:lumMod val="50000"/>
                            </a:schemeClr>
                          </a:solidFill>
                          <a:latin typeface="Arial" pitchFamily="34" charset="0"/>
                          <a:ea typeface="+mn-ea"/>
                          <a:cs typeface="Arial" pitchFamily="34" charset="0"/>
                        </a:rPr>
                        <a:t> </a:t>
                      </a:r>
                      <a:r>
                        <a:rPr kumimoji="0" lang="el-GR" sz="1600" kern="1200" dirty="0" smtClean="0">
                          <a:solidFill>
                            <a:schemeClr val="accent1">
                              <a:lumMod val="50000"/>
                            </a:schemeClr>
                          </a:solidFill>
                          <a:latin typeface="Arial" pitchFamily="34" charset="0"/>
                          <a:ea typeface="+mn-ea"/>
                          <a:cs typeface="Arial" pitchFamily="34" charset="0"/>
                        </a:rPr>
                        <a:t>εμπορική αξία, την  κατάσταση  του εξοπλισμού, την δυνατότητα επαναλειτουργίας του, στην παλαιότητα του εξοπλισμού ( Έκθεση από πραγματογνώμονα Τεχνικού Επιμελητηρίου της Ελλάδος ή άλλου επίσημου φορέα)</a:t>
                      </a:r>
                    </a:p>
                    <a:p>
                      <a:pPr marL="36000" lvl="1">
                        <a:spcBef>
                          <a:spcPts val="600"/>
                        </a:spcBef>
                        <a:buFont typeface="Wingdings" pitchFamily="2" charset="2"/>
                        <a:buChar char="q"/>
                      </a:pPr>
                      <a:r>
                        <a:rPr kumimoji="0" lang="el-GR" sz="1600" kern="1200" dirty="0" smtClean="0">
                          <a:solidFill>
                            <a:schemeClr val="accent1">
                              <a:lumMod val="50000"/>
                            </a:schemeClr>
                          </a:solidFill>
                          <a:latin typeface="Arial" pitchFamily="34" charset="0"/>
                          <a:ea typeface="+mn-ea"/>
                          <a:cs typeface="Arial" pitchFamily="34" charset="0"/>
                        </a:rPr>
                        <a:t>Πλήρη Υπεύθυνη δήλωση πωλητή</a:t>
                      </a:r>
                    </a:p>
                  </a:txBody>
                  <a:tcPr marL="91445" marR="91445" marT="45719" marB="45719"/>
                </a:tc>
              </a:tr>
            </a:tbl>
          </a:graphicData>
        </a:graphic>
      </p:graphicFrame>
      <p:sp>
        <p:nvSpPr>
          <p:cNvPr id="67601" name="3 - Θέση αριθμού διαφάνειας"/>
          <p:cNvSpPr>
            <a:spLocks noGrp="1"/>
          </p:cNvSpPr>
          <p:nvPr>
            <p:ph type="sldNum" sz="quarter" idx="12"/>
          </p:nvPr>
        </p:nvSpPr>
        <p:spPr bwMode="auto">
          <a:noFill/>
          <a:ln>
            <a:miter lim="800000"/>
            <a:headEnd/>
            <a:tailEnd/>
          </a:ln>
        </p:spPr>
        <p:txBody>
          <a:bodyPr/>
          <a:lstStyle/>
          <a:p>
            <a:fld id="{1B68A129-3289-449C-BE3A-6150ACD9F6B4}" type="slidenum">
              <a:rPr lang="en-US" altLang="en-US"/>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503238"/>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323850" y="1274763"/>
          <a:ext cx="8353425" cy="5432772"/>
        </p:xfrm>
        <a:graphic>
          <a:graphicData uri="http://schemas.openxmlformats.org/drawingml/2006/table">
            <a:tbl>
              <a:tblPr firstRow="1" bandRow="1">
                <a:tableStyleId>{5C22544A-7EE6-4342-B048-85BDC9FD1C3A}</a:tableStyleId>
              </a:tblPr>
              <a:tblGrid>
                <a:gridCol w="2520430"/>
                <a:gridCol w="5832995"/>
              </a:tblGrid>
              <a:tr h="365755">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45" marR="91445" marT="45719" marB="45719"/>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45" marR="91445" marT="45719" marB="45719"/>
                </a:tc>
              </a:tr>
              <a:tr h="1554466">
                <a:tc>
                  <a:txBody>
                    <a:bodyPr/>
                    <a:lstStyle/>
                    <a:p>
                      <a:pPr marL="0" indent="0" algn="l" rtl="0" eaLnBrk="1" fontAlgn="auto" latinLnBrk="0" hangingPunct="1">
                        <a:spcAft>
                          <a:spcPts val="0"/>
                        </a:spcAft>
                        <a:buClr>
                          <a:schemeClr val="accent3"/>
                        </a:buClr>
                        <a:buFont typeface="+mj-lt"/>
                        <a:buNone/>
                        <a:defRPr/>
                      </a:pPr>
                      <a:r>
                        <a:rPr kumimoji="0" lang="el-GR" sz="1800" kern="1200" dirty="0" smtClean="0">
                          <a:solidFill>
                            <a:schemeClr val="accent1">
                              <a:lumMod val="50000"/>
                            </a:schemeClr>
                          </a:solidFill>
                          <a:latin typeface="Arial" pitchFamily="34" charset="0"/>
                          <a:ea typeface="+mn-ea"/>
                          <a:cs typeface="Arial" pitchFamily="34" charset="0"/>
                        </a:rPr>
                        <a:t>Άλλα</a:t>
                      </a:r>
                      <a:r>
                        <a:rPr kumimoji="0" lang="el-GR" sz="1800" kern="1200" baseline="0" dirty="0" smtClean="0">
                          <a:solidFill>
                            <a:schemeClr val="accent1">
                              <a:lumMod val="50000"/>
                            </a:schemeClr>
                          </a:solidFill>
                          <a:latin typeface="Arial" pitchFamily="34" charset="0"/>
                          <a:ea typeface="+mn-ea"/>
                          <a:cs typeface="Arial" pitchFamily="34" charset="0"/>
                        </a:rPr>
                        <a:t> επενδυτικά σχέδια του Φορέα ή συνεργαζόμενων / συνδεδεμένων επιχειρήσεων στο Ν.4399/16</a:t>
                      </a:r>
                      <a:endParaRPr kumimoji="0" lang="el-GR" sz="1800" kern="1200" dirty="0" smtClean="0">
                        <a:solidFill>
                          <a:schemeClr val="accent1">
                            <a:lumMod val="50000"/>
                          </a:schemeClr>
                        </a:solidFill>
                        <a:latin typeface="Arial" pitchFamily="34" charset="0"/>
                        <a:ea typeface="+mn-ea"/>
                        <a:cs typeface="Arial" pitchFamily="34" charset="0"/>
                      </a:endParaRPr>
                    </a:p>
                  </a:txBody>
                  <a:tcPr marL="91445" marR="91445" marT="45719" marB="45719" anchor="ctr"/>
                </a:tc>
                <a:tc>
                  <a:txBody>
                    <a:bodyPr/>
                    <a:lstStyle/>
                    <a:p>
                      <a:pPr marL="0" algn="l" rtl="0" eaLnBrk="1" latinLnBrk="0" hangingPunct="1">
                        <a:buFont typeface="Wingdings" pitchFamily="2" charset="2"/>
                        <a:buNone/>
                        <a:defRPr/>
                      </a:pPr>
                      <a:r>
                        <a:rPr kumimoji="0" lang="el-GR" sz="1600" kern="1200" baseline="0" dirty="0" smtClean="0">
                          <a:solidFill>
                            <a:schemeClr val="accent1">
                              <a:lumMod val="50000"/>
                            </a:schemeClr>
                          </a:solidFill>
                          <a:latin typeface="Arial" pitchFamily="34" charset="0"/>
                          <a:ea typeface="+mn-ea"/>
                          <a:cs typeface="Arial" pitchFamily="34" charset="0"/>
                        </a:rPr>
                        <a:t>Έλεγχος για : </a:t>
                      </a:r>
                    </a:p>
                    <a:p>
                      <a:pPr marL="0" algn="l" rtl="0" eaLnBrk="1" latinLnBrk="0" hangingPunct="1">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 σημείο (η) της Υπεύθυνης Δήλωσης </a:t>
                      </a:r>
                    </a:p>
                  </a:txBody>
                  <a:tcPr marL="91445" marR="91445" marT="45719" marB="45719"/>
                </a:tc>
              </a:tr>
              <a:tr h="1859263">
                <a:tc>
                  <a:txBody>
                    <a:bodyPr/>
                    <a:lstStyle/>
                    <a:p>
                      <a:r>
                        <a:rPr lang="el-GR" sz="1800" dirty="0" smtClean="0">
                          <a:solidFill>
                            <a:schemeClr val="accent1">
                              <a:lumMod val="50000"/>
                            </a:schemeClr>
                          </a:solidFill>
                          <a:latin typeface="Arial" pitchFamily="34" charset="0"/>
                          <a:cs typeface="Arial" pitchFamily="34" charset="0"/>
                        </a:rPr>
                        <a:t>Υπεύθυνη Δήλωση του άρθρου 8 του Ν.1599/8</a:t>
                      </a:r>
                      <a:endParaRPr lang="el-GR" sz="1800" baseline="0" dirty="0" smtClean="0">
                        <a:solidFill>
                          <a:schemeClr val="accent1">
                            <a:lumMod val="50000"/>
                          </a:schemeClr>
                        </a:solidFill>
                        <a:latin typeface="Arial" pitchFamily="34" charset="0"/>
                        <a:cs typeface="Arial" pitchFamily="34" charset="0"/>
                      </a:endParaRPr>
                    </a:p>
                  </a:txBody>
                  <a:tcPr marL="91445" marR="91445" marT="45719" marB="45719" anchor="ctr"/>
                </a:tc>
                <a:tc>
                  <a:txBody>
                    <a:bodyPr/>
                    <a:lstStyle/>
                    <a:p>
                      <a:pPr marL="0" lvl="1" algn="l" rtl="0" eaLnBrk="1" latinLnBrk="0" hangingPunct="1">
                        <a:spcBef>
                          <a:spcPts val="600"/>
                        </a:spcBef>
                        <a:buFont typeface="Wingdings" pitchFamily="2" charset="2"/>
                        <a:buNone/>
                        <a:defRPr/>
                      </a:pPr>
                      <a:r>
                        <a:rPr kumimoji="0" lang="el-GR" sz="1600" kern="1200" baseline="0" dirty="0" smtClean="0">
                          <a:solidFill>
                            <a:schemeClr val="accent1">
                              <a:lumMod val="50000"/>
                            </a:schemeClr>
                          </a:solidFill>
                          <a:latin typeface="Arial" pitchFamily="34" charset="0"/>
                          <a:ea typeface="+mn-ea"/>
                          <a:cs typeface="Arial" pitchFamily="34" charset="0"/>
                        </a:rPr>
                        <a:t>Έλεγχος για :</a:t>
                      </a:r>
                    </a:p>
                    <a:p>
                      <a:pPr marL="0" lvl="1" algn="l" rtl="0" eaLnBrk="1" latinLnBrk="0" hangingPunct="1">
                        <a:spcBef>
                          <a:spcPts val="600"/>
                        </a:spcBef>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Πληρότητα &amp; ορθότητα περιεχομένου </a:t>
                      </a:r>
                    </a:p>
                    <a:p>
                      <a:pPr marL="0" lvl="1" algn="l" rtl="0" eaLnBrk="1" latinLnBrk="0" hangingPunct="1">
                        <a:spcBef>
                          <a:spcPts val="600"/>
                        </a:spcBef>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Υπογεγραμμένη με ηλεκτρονική υπογραφή ή χειρόγραφα με θεωρημένο το γνήσιο της υπογραφής </a:t>
                      </a:r>
                    </a:p>
                    <a:p>
                      <a:pPr marL="0" lvl="1" algn="l" rtl="0" eaLnBrk="1" latinLnBrk="0" hangingPunct="1">
                        <a:spcBef>
                          <a:spcPts val="600"/>
                        </a:spcBef>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Μεγάλο ενιαίο επενδυτικό σχέδιο </a:t>
                      </a:r>
                    </a:p>
                    <a:p>
                      <a:pPr marL="0" lvl="1" algn="l" rtl="0" eaLnBrk="1" latinLnBrk="0" hangingPunct="1">
                        <a:spcBef>
                          <a:spcPts val="600"/>
                        </a:spcBef>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Χαρακτήρας Κινήτρου </a:t>
                      </a:r>
                    </a:p>
                  </a:txBody>
                  <a:tcPr marL="91445" marR="91445" marT="45719" marB="45719"/>
                </a:tc>
              </a:tr>
              <a:tr h="1470378">
                <a:tc>
                  <a:txBody>
                    <a:bodyPr/>
                    <a:lstStyle/>
                    <a:p>
                      <a:r>
                        <a:rPr lang="el-GR" sz="1800" baseline="0" dirty="0" smtClean="0">
                          <a:solidFill>
                            <a:schemeClr val="accent1">
                              <a:lumMod val="50000"/>
                            </a:schemeClr>
                          </a:solidFill>
                          <a:latin typeface="Arial" pitchFamily="34" charset="0"/>
                          <a:cs typeface="Arial" pitchFamily="34" charset="0"/>
                        </a:rPr>
                        <a:t>Χρηματοδότηση του ενισχυόμενου κόστους συμβατικής επένδυσης από το φορέα μέσω Ιδίων Κεφαλαίων </a:t>
                      </a:r>
                    </a:p>
                  </a:txBody>
                  <a:tcPr marL="91445" marR="91445" marT="45719" marB="45719" anchor="ctr"/>
                </a:tc>
                <a:tc>
                  <a:txBody>
                    <a:bodyPr/>
                    <a:lstStyle/>
                    <a:p>
                      <a:r>
                        <a:rPr kumimoji="0" lang="el-GR" sz="1600" kern="1200" dirty="0" smtClean="0">
                          <a:solidFill>
                            <a:schemeClr val="accent1">
                              <a:lumMod val="50000"/>
                            </a:schemeClr>
                          </a:solidFill>
                          <a:latin typeface="Arial" pitchFamily="34" charset="0"/>
                          <a:ea typeface="+mn-ea"/>
                          <a:cs typeface="Arial" pitchFamily="34" charset="0"/>
                        </a:rPr>
                        <a:t>Ανάλογα με τον τρόπο κάλυψης</a:t>
                      </a:r>
                      <a:r>
                        <a:rPr kumimoji="0" lang="el-GR" sz="1600" kern="1200" baseline="0" dirty="0" smtClean="0">
                          <a:solidFill>
                            <a:schemeClr val="accent1">
                              <a:lumMod val="50000"/>
                            </a:schemeClr>
                          </a:solidFill>
                          <a:latin typeface="Arial" pitchFamily="34" charset="0"/>
                          <a:ea typeface="+mn-ea"/>
                          <a:cs typeface="Arial" pitchFamily="34" charset="0"/>
                        </a:rPr>
                        <a:t> ε</a:t>
                      </a:r>
                      <a:r>
                        <a:rPr kumimoji="0" lang="el-GR" sz="1600" kern="1200" dirty="0" smtClean="0">
                          <a:solidFill>
                            <a:schemeClr val="accent1">
                              <a:lumMod val="50000"/>
                            </a:schemeClr>
                          </a:solidFill>
                          <a:latin typeface="Arial" pitchFamily="34" charset="0"/>
                          <a:ea typeface="+mn-ea"/>
                          <a:cs typeface="Arial" pitchFamily="34" charset="0"/>
                        </a:rPr>
                        <a:t>ξετάζεται η τεκμηρίωση της δυνατότητας χρηματοδότησης μέσω ιδίων κεφαλαίων του συνολικού ενισχυόμενου κόστους συμβατικής επένδυσης, (έλεγχος χρηματοδοτικού σχήματος Οδηγού</a:t>
                      </a:r>
                      <a:r>
                        <a:rPr kumimoji="0" lang="el-GR" sz="1600" kern="1200" baseline="0" dirty="0" smtClean="0">
                          <a:solidFill>
                            <a:schemeClr val="accent1">
                              <a:lumMod val="50000"/>
                            </a:schemeClr>
                          </a:solidFill>
                          <a:latin typeface="Arial" pitchFamily="34" charset="0"/>
                          <a:ea typeface="+mn-ea"/>
                          <a:cs typeface="Arial" pitchFamily="34" charset="0"/>
                        </a:rPr>
                        <a:t> Αξιολόγησης). </a:t>
                      </a:r>
                      <a:endParaRPr kumimoji="0" lang="el-GR" sz="1600" kern="1200" dirty="0" smtClean="0">
                        <a:solidFill>
                          <a:schemeClr val="accent1">
                            <a:lumMod val="50000"/>
                          </a:schemeClr>
                        </a:solidFill>
                        <a:latin typeface="Arial" pitchFamily="34" charset="0"/>
                        <a:ea typeface="+mn-ea"/>
                        <a:cs typeface="Arial" pitchFamily="34" charset="0"/>
                      </a:endParaRPr>
                    </a:p>
                  </a:txBody>
                  <a:tcPr marL="91445" marR="91445" marT="45719" marB="45719" anchor="ctr"/>
                </a:tc>
              </a:tr>
            </a:tbl>
          </a:graphicData>
        </a:graphic>
      </p:graphicFrame>
      <p:sp>
        <p:nvSpPr>
          <p:cNvPr id="69652" name="3 - Θέση αριθμού διαφάνειας"/>
          <p:cNvSpPr>
            <a:spLocks noGrp="1"/>
          </p:cNvSpPr>
          <p:nvPr>
            <p:ph type="sldNum" sz="quarter" idx="12"/>
          </p:nvPr>
        </p:nvSpPr>
        <p:spPr bwMode="auto">
          <a:noFill/>
          <a:ln>
            <a:miter lim="800000"/>
            <a:headEnd/>
            <a:tailEnd/>
          </a:ln>
        </p:spPr>
        <p:txBody>
          <a:bodyPr/>
          <a:lstStyle/>
          <a:p>
            <a:fld id="{5AE56B3C-A744-4804-B47B-03223EDF83BB}" type="slidenum">
              <a:rPr lang="en-US" altLang="en-US"/>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288" y="765175"/>
            <a:ext cx="8229600" cy="360363"/>
          </a:xfrm>
        </p:spPr>
        <p:txBody>
          <a:bodyPr/>
          <a:lstStyle/>
          <a:p>
            <a:pPr>
              <a:defRPr/>
            </a:pPr>
            <a:r>
              <a:rPr lang="el-GR" sz="5400" dirty="0" smtClean="0">
                <a:solidFill>
                  <a:schemeClr val="tx2">
                    <a:lumMod val="75000"/>
                  </a:schemeClr>
                </a:solidFill>
              </a:rPr>
              <a:t>Σημεία Ελέγχου Νομιμότητας</a:t>
            </a:r>
            <a:endParaRPr lang="el-GR" dirty="0"/>
          </a:p>
        </p:txBody>
      </p:sp>
      <p:graphicFrame>
        <p:nvGraphicFramePr>
          <p:cNvPr id="5" name="4 - Θέση περιεχομένου"/>
          <p:cNvGraphicFramePr>
            <a:graphicFrameLocks noGrp="1"/>
          </p:cNvGraphicFramePr>
          <p:nvPr>
            <p:ph idx="1"/>
          </p:nvPr>
        </p:nvGraphicFramePr>
        <p:xfrm>
          <a:off x="250825" y="1096963"/>
          <a:ext cx="8353425" cy="5761038"/>
        </p:xfrm>
        <a:graphic>
          <a:graphicData uri="http://schemas.openxmlformats.org/drawingml/2006/table">
            <a:tbl>
              <a:tblPr firstRow="1" bandRow="1">
                <a:tableStyleId>{5C22544A-7EE6-4342-B048-85BDC9FD1C3A}</a:tableStyleId>
              </a:tblPr>
              <a:tblGrid>
                <a:gridCol w="2592120"/>
                <a:gridCol w="5761305"/>
              </a:tblGrid>
              <a:tr h="365780">
                <a:tc>
                  <a:txBody>
                    <a:bodyPr/>
                    <a:lstStyle/>
                    <a:p>
                      <a:r>
                        <a:rPr lang="el-GR" sz="1800" dirty="0" smtClean="0">
                          <a:latin typeface="Arial" pitchFamily="34" charset="0"/>
                          <a:cs typeface="Arial" pitchFamily="34" charset="0"/>
                        </a:rPr>
                        <a:t>Σημεία Ελέγχου </a:t>
                      </a:r>
                      <a:endParaRPr lang="el-GR" sz="1800" dirty="0">
                        <a:latin typeface="Arial" pitchFamily="34" charset="0"/>
                        <a:cs typeface="Arial" pitchFamily="34" charset="0"/>
                      </a:endParaRPr>
                    </a:p>
                  </a:txBody>
                  <a:tcPr marL="91445" marR="91445" marT="45723" marB="45723"/>
                </a:tc>
                <a:tc>
                  <a:txBody>
                    <a:bodyPr/>
                    <a:lstStyle/>
                    <a:p>
                      <a:r>
                        <a:rPr lang="el-GR" sz="1800" dirty="0" smtClean="0">
                          <a:latin typeface="Arial" pitchFamily="34" charset="0"/>
                          <a:cs typeface="Arial" pitchFamily="34" charset="0"/>
                        </a:rPr>
                        <a:t>Τρόπος Ελέγχου  </a:t>
                      </a:r>
                      <a:endParaRPr lang="el-GR" sz="1800" dirty="0">
                        <a:latin typeface="Arial" pitchFamily="34" charset="0"/>
                        <a:cs typeface="Arial" pitchFamily="34" charset="0"/>
                      </a:endParaRPr>
                    </a:p>
                  </a:txBody>
                  <a:tcPr marL="91445" marR="91445" marT="45723" marB="45723"/>
                </a:tc>
              </a:tr>
              <a:tr h="1554566">
                <a:tc>
                  <a:txBody>
                    <a:bodyPr/>
                    <a:lstStyle/>
                    <a:p>
                      <a:r>
                        <a:rPr lang="el-GR" sz="1800" baseline="0" dirty="0" smtClean="0">
                          <a:solidFill>
                            <a:schemeClr val="accent1">
                              <a:lumMod val="50000"/>
                            </a:schemeClr>
                          </a:solidFill>
                          <a:latin typeface="Arial" pitchFamily="34" charset="0"/>
                          <a:cs typeface="Arial" pitchFamily="34" charset="0"/>
                        </a:rPr>
                        <a:t>Χρηματοδότηση του ενισχυόμενου κόστους από το φορέα μέσω εξωτερικής χρηματοδότησης </a:t>
                      </a:r>
                    </a:p>
                  </a:txBody>
                  <a:tcPr marL="91445" marR="91445" marT="45723" marB="45723" anchor="ctr"/>
                </a:tc>
                <a:tc>
                  <a:txBody>
                    <a:bodyPr/>
                    <a:lstStyle/>
                    <a:p>
                      <a:pPr marL="0" algn="l" rtl="0" eaLnBrk="1" latinLnBrk="0" hangingPunct="1">
                        <a:buFont typeface="Wingdings" pitchFamily="2" charset="2"/>
                        <a:buNone/>
                        <a:defRPr/>
                      </a:pPr>
                      <a:r>
                        <a:rPr kumimoji="0" lang="el-GR" sz="1600" kern="1200" baseline="0" dirty="0" smtClean="0">
                          <a:solidFill>
                            <a:schemeClr val="accent1">
                              <a:lumMod val="50000"/>
                            </a:schemeClr>
                          </a:solidFill>
                          <a:latin typeface="Arial" pitchFamily="34" charset="0"/>
                          <a:ea typeface="+mn-ea"/>
                          <a:cs typeface="Arial" pitchFamily="34" charset="0"/>
                        </a:rPr>
                        <a:t>Έλεγχος για : </a:t>
                      </a:r>
                    </a:p>
                    <a:p>
                      <a:pPr marL="0" algn="l" rtl="0" eaLnBrk="1" latinLnBrk="0" hangingPunct="1">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 το ποσό του μακροπρόθεσμου δανείου </a:t>
                      </a:r>
                    </a:p>
                    <a:p>
                      <a:pPr marL="0" algn="l" rtl="0" eaLnBrk="1" latinLnBrk="0" hangingPunct="1">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Πληρότητα / σαφήνεια επιστολής πρόθεσης / έγκρισης από Τράπεζα ή άλλο χρηματοδοτικό οργανισμό </a:t>
                      </a:r>
                    </a:p>
                    <a:p>
                      <a:pPr marL="0" algn="l" rtl="0" eaLnBrk="1" latinLnBrk="0" hangingPunct="1">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Πληρότητα / σαφήνεια απόφασης αρμόδιου συλλογικού Οργάνου της ΑΕ για την έκδοση ομολογιακού δανείου. </a:t>
                      </a:r>
                    </a:p>
                  </a:txBody>
                  <a:tcPr marL="91445" marR="91445" marT="45723" marB="45723"/>
                </a:tc>
              </a:tr>
              <a:tr h="2103236">
                <a:tc>
                  <a:txBody>
                    <a:bodyPr/>
                    <a:lstStyle/>
                    <a:p>
                      <a:r>
                        <a:rPr lang="el-GR" sz="1800" baseline="0" dirty="0" smtClean="0">
                          <a:solidFill>
                            <a:schemeClr val="accent1">
                              <a:lumMod val="50000"/>
                            </a:schemeClr>
                          </a:solidFill>
                          <a:latin typeface="Arial" pitchFamily="34" charset="0"/>
                          <a:cs typeface="Arial" pitchFamily="34" charset="0"/>
                        </a:rPr>
                        <a:t>Χρηματοδότηση του ενισχυόμενου κόστους από το φορέα μέσω χρηματοδοτικής μίσθωσης </a:t>
                      </a:r>
                    </a:p>
                  </a:txBody>
                  <a:tcPr marL="91445" marR="91445" marT="45723" marB="45723" anchor="ctr"/>
                </a:tc>
                <a:tc>
                  <a:txBody>
                    <a:bodyPr/>
                    <a:lstStyle/>
                    <a:p>
                      <a:pPr marL="0" lvl="1" algn="l" rtl="0" eaLnBrk="1" latinLnBrk="0" hangingPunct="1">
                        <a:spcBef>
                          <a:spcPts val="600"/>
                        </a:spcBef>
                        <a:buFont typeface="Wingdings" pitchFamily="2" charset="2"/>
                        <a:buNone/>
                        <a:defRPr/>
                      </a:pPr>
                      <a:r>
                        <a:rPr kumimoji="0" lang="el-GR" sz="1600" kern="1200" baseline="0" dirty="0" smtClean="0">
                          <a:solidFill>
                            <a:schemeClr val="accent1">
                              <a:lumMod val="50000"/>
                            </a:schemeClr>
                          </a:solidFill>
                          <a:latin typeface="Arial" pitchFamily="34" charset="0"/>
                          <a:ea typeface="+mn-ea"/>
                          <a:cs typeface="Arial" pitchFamily="34" charset="0"/>
                        </a:rPr>
                        <a:t>Έλεγχος  για :</a:t>
                      </a:r>
                    </a:p>
                    <a:p>
                      <a:pPr marL="0" lvl="1" algn="l" rtl="0" eaLnBrk="1" latinLnBrk="0" hangingPunct="1">
                        <a:spcBef>
                          <a:spcPts val="600"/>
                        </a:spcBef>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Τεκμηρίωση της δυνατότητας κάλυψης μέσω χρηματοδοτικής μίσθωσης </a:t>
                      </a:r>
                    </a:p>
                    <a:p>
                      <a:pPr marL="0" lvl="1" algn="l" rtl="0" eaLnBrk="1" latinLnBrk="0" hangingPunct="1">
                        <a:spcBef>
                          <a:spcPts val="600"/>
                        </a:spcBef>
                        <a:buFont typeface="Wingdings" pitchFamily="2" charset="2"/>
                        <a:buChar char="v"/>
                        <a:defRPr/>
                      </a:pPr>
                      <a:r>
                        <a:rPr kumimoji="0" lang="el-GR" sz="1600" kern="1200" baseline="0" dirty="0" smtClean="0">
                          <a:solidFill>
                            <a:schemeClr val="accent1">
                              <a:lumMod val="50000"/>
                            </a:schemeClr>
                          </a:solidFill>
                          <a:latin typeface="Arial" pitchFamily="34" charset="0"/>
                          <a:ea typeface="+mn-ea"/>
                          <a:cs typeface="Arial" pitchFamily="34" charset="0"/>
                        </a:rPr>
                        <a:t>Πληρότητα &amp; ορθότητα περιεχομένου Έγκρισης χρηματοδοτικής μίσθωσης </a:t>
                      </a:r>
                    </a:p>
                    <a:p>
                      <a:pPr marL="0" lvl="1" algn="l" rtl="0" eaLnBrk="1" latinLnBrk="0" hangingPunct="1">
                        <a:spcBef>
                          <a:spcPts val="600"/>
                        </a:spcBef>
                        <a:buFont typeface="Wingdings" pitchFamily="2" charset="2"/>
                        <a:buNone/>
                        <a:defRPr/>
                      </a:pPr>
                      <a:endParaRPr kumimoji="0" lang="el-GR" sz="1600" kern="1200" baseline="0" dirty="0" smtClean="0">
                        <a:solidFill>
                          <a:schemeClr val="accent1">
                            <a:lumMod val="50000"/>
                          </a:schemeClr>
                        </a:solidFill>
                        <a:latin typeface="Arial" pitchFamily="34" charset="0"/>
                        <a:ea typeface="+mn-ea"/>
                        <a:cs typeface="Arial" pitchFamily="34" charset="0"/>
                      </a:endParaRPr>
                    </a:p>
                    <a:p>
                      <a:pPr marL="0" lvl="1" algn="l" rtl="0" eaLnBrk="1" latinLnBrk="0" hangingPunct="1">
                        <a:spcBef>
                          <a:spcPts val="600"/>
                        </a:spcBef>
                        <a:buFont typeface="Wingdings" pitchFamily="2" charset="2"/>
                        <a:buNone/>
                        <a:defRPr/>
                      </a:pPr>
                      <a:r>
                        <a:rPr kumimoji="0" lang="el-GR" sz="1600" kern="1200" baseline="0" dirty="0" smtClean="0">
                          <a:solidFill>
                            <a:schemeClr val="accent1">
                              <a:lumMod val="50000"/>
                            </a:schemeClr>
                          </a:solidFill>
                          <a:latin typeface="Arial" pitchFamily="34" charset="0"/>
                          <a:ea typeface="+mn-ea"/>
                          <a:cs typeface="Arial" pitchFamily="34" charset="0"/>
                        </a:rPr>
                        <a:t>Μη επιλέξιμη Δαπάνη και διαγραφή αυτής. </a:t>
                      </a:r>
                    </a:p>
                  </a:txBody>
                  <a:tcPr marL="91445" marR="91445" marT="45723" marB="45723"/>
                </a:tc>
              </a:tr>
              <a:tr h="1737456">
                <a:tc>
                  <a:txBody>
                    <a:bodyPr/>
                    <a:lstStyle/>
                    <a:p>
                      <a:r>
                        <a:rPr lang="el-GR" sz="1800" b="0" baseline="0" dirty="0" smtClean="0">
                          <a:solidFill>
                            <a:schemeClr val="accent1">
                              <a:lumMod val="50000"/>
                            </a:schemeClr>
                          </a:solidFill>
                          <a:latin typeface="Arial" pitchFamily="34" charset="0"/>
                          <a:cs typeface="Arial" pitchFamily="34" charset="0"/>
                        </a:rPr>
                        <a:t>Τεκμηρίωση υφιστάμενων δανείων και συμβάσεων χρηματοδοτικής μίσθωσης (</a:t>
                      </a:r>
                      <a:r>
                        <a:rPr lang="en-US" sz="1800" b="0" baseline="0" dirty="0" smtClean="0">
                          <a:solidFill>
                            <a:schemeClr val="accent1">
                              <a:lumMod val="50000"/>
                            </a:schemeClr>
                          </a:solidFill>
                          <a:latin typeface="Arial" pitchFamily="34" charset="0"/>
                          <a:cs typeface="Arial" pitchFamily="34" charset="0"/>
                        </a:rPr>
                        <a:t>leasing)</a:t>
                      </a:r>
                      <a:endParaRPr lang="el-GR" sz="1800" b="0" baseline="0" dirty="0" smtClean="0">
                        <a:solidFill>
                          <a:schemeClr val="accent1">
                            <a:lumMod val="50000"/>
                          </a:schemeClr>
                        </a:solidFill>
                        <a:latin typeface="Arial" pitchFamily="34" charset="0"/>
                        <a:cs typeface="Arial" pitchFamily="34" charset="0"/>
                      </a:endParaRPr>
                    </a:p>
                  </a:txBody>
                  <a:tcPr marL="91445" marR="91445" marT="45723" marB="45723" anchor="ctr"/>
                </a:tc>
                <a:tc>
                  <a:txBody>
                    <a:bodyPr/>
                    <a:lstStyle/>
                    <a:p>
                      <a:r>
                        <a:rPr kumimoji="0" lang="el-GR" sz="1600" b="0" kern="1200" baseline="0" dirty="0" smtClean="0">
                          <a:solidFill>
                            <a:schemeClr val="accent1">
                              <a:lumMod val="50000"/>
                            </a:schemeClr>
                          </a:solidFill>
                          <a:latin typeface="Arial" pitchFamily="34" charset="0"/>
                          <a:ea typeface="+mn-ea"/>
                          <a:cs typeface="Arial" pitchFamily="34" charset="0"/>
                        </a:rPr>
                        <a:t>Έλεγχος περιεχομένου δικαιολογητικών σε συνδυασμό με το αντίστοιχο υπολογιστικό φύλλο φορέα του Πίνακα Προβλέψεων Βιωσιμότητας και Απολογιστικών Στοιχείων του. </a:t>
                      </a:r>
                    </a:p>
                  </a:txBody>
                  <a:tcPr marL="91445" marR="91445" marT="45723" marB="45723" anchor="ctr"/>
                </a:tc>
              </a:tr>
            </a:tbl>
          </a:graphicData>
        </a:graphic>
      </p:graphicFrame>
      <p:sp>
        <p:nvSpPr>
          <p:cNvPr id="71700" name="3 - Θέση αριθμού διαφάνειας"/>
          <p:cNvSpPr>
            <a:spLocks noGrp="1"/>
          </p:cNvSpPr>
          <p:nvPr>
            <p:ph type="sldNum" sz="quarter" idx="12"/>
          </p:nvPr>
        </p:nvSpPr>
        <p:spPr bwMode="auto">
          <a:noFill/>
          <a:ln>
            <a:miter lim="800000"/>
            <a:headEnd/>
            <a:tailEnd/>
          </a:ln>
        </p:spPr>
        <p:txBody>
          <a:bodyPr/>
          <a:lstStyle/>
          <a:p>
            <a:fld id="{EA5073E6-8EBB-4B34-824A-FF8281CCB216}" type="slidenum">
              <a:rPr lang="en-US" altLang="en-US"/>
              <a:pPr/>
              <a:t>35</a:t>
            </a:fld>
            <a:endParaRPr lang="en-US" altLang="en-US"/>
          </a:p>
        </p:txBody>
      </p:sp>
      <p:sp>
        <p:nvSpPr>
          <p:cNvPr id="6" name="5 - Βέλος προς τα κάτω"/>
          <p:cNvSpPr/>
          <p:nvPr/>
        </p:nvSpPr>
        <p:spPr>
          <a:xfrm>
            <a:off x="4572000" y="4437112"/>
            <a:ext cx="46037" cy="360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71702" name="6 - TextBox"/>
          <p:cNvSpPr txBox="1">
            <a:spLocks noChangeArrowheads="1"/>
          </p:cNvSpPr>
          <p:nvPr/>
        </p:nvSpPr>
        <p:spPr bwMode="auto">
          <a:xfrm>
            <a:off x="4644008" y="4437112"/>
            <a:ext cx="601662" cy="368300"/>
          </a:xfrm>
          <a:prstGeom prst="rect">
            <a:avLst/>
          </a:prstGeom>
          <a:noFill/>
          <a:ln w="9525">
            <a:noFill/>
            <a:miter lim="800000"/>
            <a:headEnd/>
            <a:tailEnd/>
          </a:ln>
        </p:spPr>
        <p:txBody>
          <a:bodyPr wrap="none">
            <a:spAutoFit/>
          </a:bodyPr>
          <a:lstStyle/>
          <a:p>
            <a:pPr eaLnBrk="1" hangingPunct="1"/>
            <a:r>
              <a:rPr lang="el-GR" altLang="en-US" dirty="0"/>
              <a:t>Όχι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457200" y="1484784"/>
          <a:ext cx="8363272" cy="496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7" name="3 - Θέση αριθμού διαφάνειας"/>
          <p:cNvSpPr>
            <a:spLocks noGrp="1"/>
          </p:cNvSpPr>
          <p:nvPr>
            <p:ph type="sldNum" sz="quarter" idx="12"/>
          </p:nvPr>
        </p:nvSpPr>
        <p:spPr bwMode="auto">
          <a:noFill/>
          <a:ln>
            <a:miter lim="800000"/>
            <a:headEnd/>
            <a:tailEnd/>
          </a:ln>
        </p:spPr>
        <p:txBody>
          <a:bodyPr/>
          <a:lstStyle/>
          <a:p>
            <a:fld id="{FAFBB811-E0DB-41D1-BFA0-63E6D9D05756}" type="slidenum">
              <a:rPr lang="en-US" altLang="en-US"/>
              <a:pPr/>
              <a:t>36</a:t>
            </a:fld>
            <a:endParaRPr lang="en-US" altLang="en-US"/>
          </a:p>
        </p:txBody>
      </p:sp>
      <p:sp>
        <p:nvSpPr>
          <p:cNvPr id="7" name="1 - Τίτλος"/>
          <p:cNvSpPr>
            <a:spLocks noGrp="1"/>
          </p:cNvSpPr>
          <p:nvPr>
            <p:ph type="title"/>
          </p:nvPr>
        </p:nvSpPr>
        <p:spPr>
          <a:xfrm>
            <a:off x="179388" y="765175"/>
            <a:ext cx="8785225" cy="576263"/>
          </a:xfrm>
        </p:spPr>
        <p:txBody>
          <a:bodyPr>
            <a:noAutofit/>
          </a:bodyPr>
          <a:lstStyle/>
          <a:p>
            <a:pPr fontAlgn="auto">
              <a:spcAft>
                <a:spcPts val="0"/>
              </a:spcAft>
              <a:defRPr/>
            </a:pPr>
            <a:r>
              <a:rPr lang="el-GR" sz="2800" dirty="0" smtClean="0">
                <a:solidFill>
                  <a:schemeClr val="tx2">
                    <a:lumMod val="75000"/>
                  </a:schemeClr>
                </a:solidFill>
              </a:rPr>
              <a:t>Ερωτήσεις Πλήρωσης Όρων &amp; Προϋποθέσεων Νομιμότητας</a:t>
            </a:r>
            <a:endParaRPr lang="el-GR"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50825" y="1039813"/>
            <a:ext cx="8686800" cy="809625"/>
          </a:xfrm>
        </p:spPr>
        <p:txBody>
          <a:bodyPr/>
          <a:lstStyle/>
          <a:p>
            <a:r>
              <a:rPr lang="el-GR" altLang="en-US" sz="4400" b="1" smtClean="0"/>
              <a:t>Τεκμηρίωση στοιχείων αξιολόγησης</a:t>
            </a:r>
            <a:endParaRPr lang="en-US" altLang="en-US" sz="4400" b="1" smtClean="0"/>
          </a:p>
        </p:txBody>
      </p:sp>
      <p:sp>
        <p:nvSpPr>
          <p:cNvPr id="3" name="Content Placeholder 2"/>
          <p:cNvSpPr>
            <a:spLocks noGrp="1"/>
          </p:cNvSpPr>
          <p:nvPr>
            <p:ph idx="1"/>
          </p:nvPr>
        </p:nvSpPr>
        <p:spPr/>
        <p:txBody>
          <a:bodyPr/>
          <a:lstStyle/>
          <a:p>
            <a:pPr>
              <a:defRPr/>
            </a:pPr>
            <a:r>
              <a:rPr lang="el-GR" sz="4000" dirty="0" smtClean="0">
                <a:solidFill>
                  <a:schemeClr val="tx2">
                    <a:lumMod val="50000"/>
                  </a:schemeClr>
                </a:solidFill>
                <a:latin typeface="+mj-lt"/>
              </a:rPr>
              <a:t>Τεκμηρίωση με  βάση τα πεδία της καρτέλας 1.1 ΒΗΜΑ </a:t>
            </a:r>
            <a:r>
              <a:rPr lang="en-US" sz="4000" dirty="0" smtClean="0">
                <a:solidFill>
                  <a:schemeClr val="tx2">
                    <a:lumMod val="50000"/>
                  </a:schemeClr>
                </a:solidFill>
                <a:latin typeface="+mj-lt"/>
              </a:rPr>
              <a:t>V </a:t>
            </a:r>
            <a:r>
              <a:rPr lang="el-GR" sz="4000" dirty="0" smtClean="0">
                <a:solidFill>
                  <a:schemeClr val="tx2">
                    <a:lumMod val="50000"/>
                  </a:schemeClr>
                </a:solidFill>
                <a:latin typeface="+mj-lt"/>
              </a:rPr>
              <a:t>του ΠΣΚΕ</a:t>
            </a:r>
            <a:endParaRPr lang="en-US" sz="4000" dirty="0" smtClean="0">
              <a:solidFill>
                <a:schemeClr val="tx2">
                  <a:lumMod val="50000"/>
                </a:schemeClr>
              </a:solidFill>
              <a:latin typeface="+mj-lt"/>
            </a:endParaRPr>
          </a:p>
          <a:p>
            <a:pPr marL="0" indent="0">
              <a:buFont typeface="Wingdings 2" pitchFamily="18" charset="2"/>
              <a:buNone/>
              <a:defRPr/>
            </a:pPr>
            <a:endParaRPr lang="el-GR" sz="4000" dirty="0" smtClean="0">
              <a:solidFill>
                <a:schemeClr val="tx2">
                  <a:lumMod val="50000"/>
                </a:schemeClr>
              </a:solidFill>
              <a:latin typeface="+mj-lt"/>
            </a:endParaRPr>
          </a:p>
          <a:p>
            <a:pPr>
              <a:defRPr/>
            </a:pPr>
            <a:r>
              <a:rPr lang="el-GR" sz="4000" dirty="0" smtClean="0">
                <a:solidFill>
                  <a:schemeClr val="tx2">
                    <a:lumMod val="50000"/>
                  </a:schemeClr>
                </a:solidFill>
                <a:latin typeface="+mj-lt"/>
              </a:rPr>
              <a:t>Επισύναψη τυχόν εγγράφων στο ΒΗΜΑ </a:t>
            </a:r>
            <a:r>
              <a:rPr lang="en-US" sz="4000" dirty="0" smtClean="0">
                <a:solidFill>
                  <a:schemeClr val="tx2">
                    <a:lumMod val="50000"/>
                  </a:schemeClr>
                </a:solidFill>
                <a:latin typeface="+mj-lt"/>
              </a:rPr>
              <a:t>VI</a:t>
            </a:r>
            <a:endParaRPr lang="en-US" sz="4000" dirty="0">
              <a:solidFill>
                <a:schemeClr val="tx2">
                  <a:lumMod val="50000"/>
                </a:schemeClr>
              </a:solidFill>
              <a:latin typeface="+mj-lt"/>
            </a:endParaRPr>
          </a:p>
        </p:txBody>
      </p:sp>
      <p:sp>
        <p:nvSpPr>
          <p:cNvPr id="74756" name="Slide Number Placeholder 3"/>
          <p:cNvSpPr>
            <a:spLocks noGrp="1"/>
          </p:cNvSpPr>
          <p:nvPr>
            <p:ph type="sldNum" sz="quarter" idx="12"/>
          </p:nvPr>
        </p:nvSpPr>
        <p:spPr bwMode="auto">
          <a:noFill/>
          <a:ln>
            <a:miter lim="800000"/>
            <a:headEnd/>
            <a:tailEnd/>
          </a:ln>
        </p:spPr>
        <p:txBody>
          <a:bodyPr/>
          <a:lstStyle/>
          <a:p>
            <a:fld id="{1EDE8923-C092-44D3-BAEF-F96672854CBB}" type="slidenum">
              <a:rPr lang="en-US" altLang="en-US"/>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marL="274320" indent="-274320" algn="ctr" eaLnBrk="1" fontAlgn="auto" hangingPunct="1">
              <a:spcAft>
                <a:spcPts val="0"/>
              </a:spcAft>
              <a:buClr>
                <a:schemeClr val="accent3"/>
              </a:buClr>
              <a:buFont typeface="Wingdings 2"/>
              <a:buNone/>
              <a:defRPr/>
            </a:pPr>
            <a:endParaRPr lang="el-GR" altLang="el-GR" sz="6000" dirty="0" smtClean="0">
              <a:latin typeface="+mj-lt"/>
            </a:endParaRPr>
          </a:p>
          <a:p>
            <a:pPr marL="274320" indent="-274320" algn="ctr" eaLnBrk="1" fontAlgn="auto" hangingPunct="1">
              <a:spcAft>
                <a:spcPts val="0"/>
              </a:spcAft>
              <a:buClr>
                <a:schemeClr val="accent3"/>
              </a:buClr>
              <a:buFont typeface="Wingdings 2"/>
              <a:buNone/>
              <a:defRPr/>
            </a:pPr>
            <a:r>
              <a:rPr lang="el-GR" altLang="el-GR" sz="6000" dirty="0" smtClean="0">
                <a:latin typeface="+mj-lt"/>
              </a:rPr>
              <a:t>Ευχαριστούμε! </a:t>
            </a:r>
            <a:endParaRPr lang="el-GR" sz="6000" dirty="0">
              <a:latin typeface="+mj-lt"/>
            </a:endParaRPr>
          </a:p>
        </p:txBody>
      </p:sp>
      <p:sp>
        <p:nvSpPr>
          <p:cNvPr id="75779" name="3 - Θέση αριθμού διαφάνειας"/>
          <p:cNvSpPr>
            <a:spLocks noGrp="1"/>
          </p:cNvSpPr>
          <p:nvPr>
            <p:ph type="sldNum" sz="quarter" idx="12"/>
          </p:nvPr>
        </p:nvSpPr>
        <p:spPr bwMode="auto">
          <a:noFill/>
          <a:ln>
            <a:miter lim="800000"/>
            <a:headEnd/>
            <a:tailEnd/>
          </a:ln>
        </p:spPr>
        <p:txBody>
          <a:bodyPr/>
          <a:lstStyle/>
          <a:p>
            <a:fld id="{59F75E4F-1987-44F8-8F2F-C90C093EC674}" type="slidenum">
              <a:rPr lang="en-US" altLang="en-US"/>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dirty="0"/>
          </a:p>
        </p:txBody>
      </p:sp>
      <p:sp>
        <p:nvSpPr>
          <p:cNvPr id="4" name="Slide Number Placeholder 3"/>
          <p:cNvSpPr>
            <a:spLocks noGrp="1"/>
          </p:cNvSpPr>
          <p:nvPr>
            <p:ph type="sldNum" sz="quarter" idx="12"/>
          </p:nvPr>
        </p:nvSpPr>
        <p:spPr/>
        <p:txBody>
          <a:bodyPr/>
          <a:lstStyle/>
          <a:p>
            <a:fld id="{887EAA6B-46CF-483D-99C4-D18268A12D88}" type="slidenum">
              <a:rPr lang="en-US" altLang="en-US" smtClean="0"/>
              <a:pPr/>
              <a:t>39</a:t>
            </a:fld>
            <a:endParaRPr lang="en-US" altLang="en-US"/>
          </a:p>
        </p:txBody>
      </p:sp>
      <p:pic>
        <p:nvPicPr>
          <p:cNvPr id="1026" name="Picture 2" descr="C:\Users\desypris.EKTDOM\Desktop\logos-mod.jpg"/>
          <p:cNvPicPr>
            <a:picLocks noChangeAspect="1" noChangeArrowheads="1"/>
          </p:cNvPicPr>
          <p:nvPr/>
        </p:nvPicPr>
        <p:blipFill>
          <a:blip r:embed="rId2" cstate="print"/>
          <a:srcRect/>
          <a:stretch>
            <a:fillRect/>
          </a:stretch>
        </p:blipFill>
        <p:spPr bwMode="auto">
          <a:xfrm>
            <a:off x="0" y="1052736"/>
            <a:ext cx="9144000" cy="51450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395288" y="1125538"/>
            <a:ext cx="8229600" cy="430212"/>
          </a:xfrm>
        </p:spPr>
        <p:txBody>
          <a:bodyPr/>
          <a:lstStyle/>
          <a:p>
            <a:r>
              <a:rPr lang="el-GR" altLang="en-US" sz="3600" smtClean="0"/>
              <a:t/>
            </a:r>
            <a:br>
              <a:rPr lang="el-GR" altLang="en-US" sz="3600" smtClean="0"/>
            </a:br>
            <a:r>
              <a:rPr lang="el-GR" altLang="en-US" sz="3600" smtClean="0"/>
              <a:t/>
            </a:r>
            <a:br>
              <a:rPr lang="el-GR" altLang="en-US" sz="3600" smtClean="0"/>
            </a:br>
            <a:r>
              <a:rPr lang="el-GR" altLang="en-US" sz="3600" smtClean="0"/>
              <a:t> </a:t>
            </a:r>
            <a:r>
              <a:rPr lang="en-US" altLang="en-US" sz="2400" smtClean="0"/>
              <a:t>https://www.ependyseis.gr/anaptyxiakos/nomothesia.htm</a:t>
            </a:r>
            <a:endParaRPr lang="el-GR" altLang="en-US" sz="2400" smtClean="0"/>
          </a:p>
        </p:txBody>
      </p:sp>
      <p:sp>
        <p:nvSpPr>
          <p:cNvPr id="13315" name="3 - Θέση αριθμού διαφάνειας"/>
          <p:cNvSpPr>
            <a:spLocks noGrp="1"/>
          </p:cNvSpPr>
          <p:nvPr>
            <p:ph type="sldNum" sz="quarter" idx="12"/>
          </p:nvPr>
        </p:nvSpPr>
        <p:spPr bwMode="auto">
          <a:noFill/>
          <a:ln>
            <a:miter lim="800000"/>
            <a:headEnd/>
            <a:tailEnd/>
          </a:ln>
        </p:spPr>
        <p:txBody>
          <a:bodyPr/>
          <a:lstStyle/>
          <a:p>
            <a:fld id="{5FDA5CB9-3B76-4C12-9E6C-DFDD542713BD}" type="slidenum">
              <a:rPr lang="en-US" altLang="en-US"/>
              <a:pPr/>
              <a:t>4</a:t>
            </a:fld>
            <a:endParaRPr lang="en-US" altLang="en-US"/>
          </a:p>
        </p:txBody>
      </p:sp>
      <p:pic>
        <p:nvPicPr>
          <p:cNvPr id="13316" name="6 - Εικόνα"/>
          <p:cNvPicPr>
            <a:picLocks noChangeAspect="1" noChangeArrowheads="1"/>
          </p:cNvPicPr>
          <p:nvPr/>
        </p:nvPicPr>
        <p:blipFill>
          <a:blip r:embed="rId3" cstate="print"/>
          <a:srcRect l="1651" b="3104"/>
          <a:stretch>
            <a:fillRect/>
          </a:stretch>
        </p:blipFill>
        <p:spPr bwMode="auto">
          <a:xfrm>
            <a:off x="428625" y="1628775"/>
            <a:ext cx="8280400" cy="4622800"/>
          </a:xfrm>
          <a:prstGeom prst="rect">
            <a:avLst/>
          </a:prstGeom>
          <a:noFill/>
          <a:ln w="9525">
            <a:noFill/>
            <a:miter lim="800000"/>
            <a:headEnd/>
            <a:tailEnd/>
          </a:ln>
        </p:spPr>
      </p:pic>
      <p:grpSp>
        <p:nvGrpSpPr>
          <p:cNvPr id="13317" name="6 - Ομάδα"/>
          <p:cNvGrpSpPr>
            <a:grpSpLocks/>
          </p:cNvGrpSpPr>
          <p:nvPr/>
        </p:nvGrpSpPr>
        <p:grpSpPr bwMode="auto">
          <a:xfrm>
            <a:off x="500063" y="2500313"/>
            <a:ext cx="3286125" cy="642937"/>
            <a:chOff x="500063" y="2500313"/>
            <a:chExt cx="3286125" cy="642937"/>
          </a:xfrm>
        </p:grpSpPr>
        <p:sp>
          <p:nvSpPr>
            <p:cNvPr id="5" name="4 - Έλλειψη"/>
            <p:cNvSpPr/>
            <p:nvPr/>
          </p:nvSpPr>
          <p:spPr>
            <a:xfrm>
              <a:off x="500063" y="2500313"/>
              <a:ext cx="1357312" cy="642937"/>
            </a:xfrm>
            <a:prstGeom prst="ellipse">
              <a:avLst/>
            </a:prstGeom>
            <a:solidFill>
              <a:schemeClr val="bg1"/>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1100" dirty="0">
                  <a:solidFill>
                    <a:schemeClr val="accent1">
                      <a:lumMod val="50000"/>
                    </a:schemeClr>
                  </a:solidFill>
                  <a:latin typeface="+mj-lt"/>
                </a:rPr>
                <a:t>Νομοθεσία </a:t>
              </a:r>
            </a:p>
          </p:txBody>
        </p:sp>
        <p:cxnSp>
          <p:nvCxnSpPr>
            <p:cNvPr id="9" name="8 - Γωνιακή σύνδεση"/>
            <p:cNvCxnSpPr/>
            <p:nvPr/>
          </p:nvCxnSpPr>
          <p:spPr>
            <a:xfrm flipV="1">
              <a:off x="1857375" y="2714625"/>
              <a:ext cx="1928813" cy="177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 name="1 - Τίτλος"/>
          <p:cNvSpPr txBox="1">
            <a:spLocks/>
          </p:cNvSpPr>
          <p:nvPr/>
        </p:nvSpPr>
        <p:spPr bwMode="auto">
          <a:xfrm>
            <a:off x="0" y="620713"/>
            <a:ext cx="9144000" cy="504825"/>
          </a:xfrm>
          <a:prstGeom prst="rect">
            <a:avLst/>
          </a:prstGeom>
          <a:noFill/>
          <a:ln w="9525">
            <a:noFill/>
            <a:miter lim="800000"/>
            <a:headEnd/>
            <a:tailEnd/>
          </a:ln>
        </p:spPr>
        <p:txBody>
          <a:bodyPr lIns="0" rIns="0" bIns="0" anchor="b"/>
          <a:lstStyle/>
          <a:p>
            <a:pPr>
              <a:defRPr/>
            </a:pPr>
            <a:r>
              <a:rPr lang="el-GR" sz="4000" dirty="0">
                <a:solidFill>
                  <a:schemeClr val="tx2"/>
                </a:solidFill>
                <a:ea typeface="+mj-ea"/>
              </a:rPr>
              <a:t/>
            </a:r>
            <a:br>
              <a:rPr lang="el-GR" sz="4000" dirty="0">
                <a:solidFill>
                  <a:schemeClr val="tx2"/>
                </a:solidFill>
                <a:ea typeface="+mj-ea"/>
              </a:rPr>
            </a:br>
            <a:r>
              <a:rPr lang="el-GR" sz="4000" dirty="0">
                <a:solidFill>
                  <a:schemeClr val="tx2"/>
                </a:solidFill>
                <a:ea typeface="+mj-ea"/>
              </a:rPr>
              <a:t> </a:t>
            </a:r>
            <a:r>
              <a:rPr lang="el-GR" sz="2800" dirty="0">
                <a:solidFill>
                  <a:schemeClr val="tx2"/>
                </a:solidFill>
                <a:ea typeface="+mj-ea"/>
              </a:rPr>
              <a:t>Θεσμικό πλαίσιο &amp; Πληροφοριακό Υλικό </a:t>
            </a:r>
            <a:r>
              <a:rPr lang="el-GR" sz="2800" dirty="0" smtClean="0">
                <a:solidFill>
                  <a:schemeClr val="tx2"/>
                </a:solidFill>
                <a:ea typeface="+mj-ea"/>
              </a:rPr>
              <a:t>             </a:t>
            </a:r>
            <a:r>
              <a:rPr lang="el-GR" dirty="0" smtClean="0">
                <a:solidFill>
                  <a:schemeClr val="tx2"/>
                </a:solidFill>
                <a:ea typeface="+mj-ea"/>
              </a:rPr>
              <a:t>(</a:t>
            </a:r>
            <a:r>
              <a:rPr lang="el-GR" dirty="0">
                <a:solidFill>
                  <a:schemeClr val="tx2"/>
                </a:solidFill>
                <a:ea typeface="+mj-ea"/>
              </a:rPr>
              <a:t>2/4)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 Θέση αριθμού διαφάνειας"/>
          <p:cNvSpPr>
            <a:spLocks noGrp="1"/>
          </p:cNvSpPr>
          <p:nvPr>
            <p:ph type="sldNum" sz="quarter" idx="12"/>
          </p:nvPr>
        </p:nvSpPr>
        <p:spPr bwMode="auto">
          <a:noFill/>
          <a:ln>
            <a:miter lim="800000"/>
            <a:headEnd/>
            <a:tailEnd/>
          </a:ln>
        </p:spPr>
        <p:txBody>
          <a:bodyPr/>
          <a:lstStyle/>
          <a:p>
            <a:fld id="{73BD6E7B-0220-4062-A165-ABB4FE4B3712}" type="slidenum">
              <a:rPr lang="en-US" altLang="en-US"/>
              <a:pPr/>
              <a:t>5</a:t>
            </a:fld>
            <a:endParaRPr lang="en-US" altLang="en-US"/>
          </a:p>
        </p:txBody>
      </p:sp>
      <p:pic>
        <p:nvPicPr>
          <p:cNvPr id="15363" name="4 - Εικόνα"/>
          <p:cNvPicPr>
            <a:picLocks noChangeAspect="1" noChangeArrowheads="1"/>
          </p:cNvPicPr>
          <p:nvPr/>
        </p:nvPicPr>
        <p:blipFill>
          <a:blip r:embed="rId3" cstate="print"/>
          <a:srcRect r="-153" b="3537"/>
          <a:stretch>
            <a:fillRect/>
          </a:stretch>
        </p:blipFill>
        <p:spPr bwMode="auto">
          <a:xfrm>
            <a:off x="325438" y="1482725"/>
            <a:ext cx="8350250" cy="5043488"/>
          </a:xfrm>
          <a:prstGeom prst="rect">
            <a:avLst/>
          </a:prstGeom>
          <a:noFill/>
          <a:ln w="9525">
            <a:noFill/>
            <a:miter lim="800000"/>
            <a:headEnd/>
            <a:tailEnd/>
          </a:ln>
        </p:spPr>
      </p:pic>
      <p:grpSp>
        <p:nvGrpSpPr>
          <p:cNvPr id="15364" name="4 - Ομάδα"/>
          <p:cNvGrpSpPr>
            <a:grpSpLocks/>
          </p:cNvGrpSpPr>
          <p:nvPr/>
        </p:nvGrpSpPr>
        <p:grpSpPr bwMode="auto">
          <a:xfrm>
            <a:off x="684213" y="2420938"/>
            <a:ext cx="3502025" cy="576262"/>
            <a:chOff x="284039" y="2500314"/>
            <a:chExt cx="3502149" cy="576064"/>
          </a:xfrm>
        </p:grpSpPr>
        <p:sp>
          <p:nvSpPr>
            <p:cNvPr id="6" name="5 - Έλλειψη"/>
            <p:cNvSpPr/>
            <p:nvPr/>
          </p:nvSpPr>
          <p:spPr>
            <a:xfrm>
              <a:off x="284039" y="2500314"/>
              <a:ext cx="1573268" cy="576064"/>
            </a:xfrm>
            <a:prstGeom prst="ellipse">
              <a:avLst/>
            </a:prstGeom>
            <a:solidFill>
              <a:schemeClr val="bg1"/>
            </a:solid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1100" dirty="0">
                  <a:solidFill>
                    <a:schemeClr val="accent1">
                      <a:lumMod val="50000"/>
                    </a:schemeClr>
                  </a:solidFill>
                  <a:latin typeface="Arial" pitchFamily="34" charset="0"/>
                  <a:cs typeface="Arial" pitchFamily="34" charset="0"/>
                </a:rPr>
                <a:t>Υποστηρικτικό Υλικό </a:t>
              </a:r>
            </a:p>
          </p:txBody>
        </p:sp>
        <p:cxnSp>
          <p:nvCxnSpPr>
            <p:cNvPr id="7" name="6 - Γωνιακή σύνδεση"/>
            <p:cNvCxnSpPr/>
            <p:nvPr/>
          </p:nvCxnSpPr>
          <p:spPr>
            <a:xfrm flipV="1">
              <a:off x="1857307" y="2714552"/>
              <a:ext cx="1928881" cy="17773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365" name="1 - Τίτλος"/>
          <p:cNvSpPr>
            <a:spLocks noGrp="1"/>
          </p:cNvSpPr>
          <p:nvPr>
            <p:ph type="title"/>
          </p:nvPr>
        </p:nvSpPr>
        <p:spPr>
          <a:xfrm>
            <a:off x="0" y="620713"/>
            <a:ext cx="9144000" cy="720725"/>
          </a:xfrm>
        </p:spPr>
        <p:txBody>
          <a:bodyPr/>
          <a:lstStyle/>
          <a:p>
            <a:r>
              <a:rPr lang="el-GR" altLang="en-US" sz="4000" dirty="0" smtClean="0">
                <a:latin typeface="Arial" pitchFamily="34" charset="0"/>
                <a:cs typeface="Arial" pitchFamily="34" charset="0"/>
              </a:rPr>
              <a:t/>
            </a:r>
            <a:br>
              <a:rPr lang="el-GR" altLang="en-US" sz="4000" dirty="0" smtClean="0">
                <a:latin typeface="Arial" pitchFamily="34" charset="0"/>
                <a:cs typeface="Arial" pitchFamily="34" charset="0"/>
              </a:rPr>
            </a:br>
            <a:r>
              <a:rPr lang="el-GR" altLang="en-US" sz="4000" dirty="0" smtClean="0">
                <a:latin typeface="Arial" pitchFamily="34" charset="0"/>
                <a:cs typeface="Arial" pitchFamily="34" charset="0"/>
              </a:rPr>
              <a:t> </a:t>
            </a:r>
            <a:r>
              <a:rPr lang="el-GR" altLang="en-US" sz="2800" dirty="0" smtClean="0">
                <a:latin typeface="Arial" pitchFamily="34" charset="0"/>
                <a:cs typeface="Arial" pitchFamily="34" charset="0"/>
              </a:rPr>
              <a:t>Θεσμικό πλαίσιο &amp; Πληροφοριακό Υλικό           </a:t>
            </a:r>
            <a:r>
              <a:rPr lang="el-GR" altLang="en-US" sz="1800" dirty="0" smtClean="0">
                <a:latin typeface="Arial" pitchFamily="34" charset="0"/>
                <a:cs typeface="Arial" pitchFamily="34" charset="0"/>
              </a:rPr>
              <a:t>(3/4)</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179512" y="765175"/>
            <a:ext cx="8712968" cy="576263"/>
          </a:xfrm>
        </p:spPr>
        <p:txBody>
          <a:bodyPr/>
          <a:lstStyle/>
          <a:p>
            <a:r>
              <a:rPr lang="el-GR" altLang="en-US" sz="4000" dirty="0" smtClean="0"/>
              <a:t/>
            </a:r>
            <a:br>
              <a:rPr lang="el-GR" altLang="en-US" sz="4000" dirty="0" smtClean="0"/>
            </a:br>
            <a:r>
              <a:rPr lang="el-GR" altLang="en-US" sz="2800" dirty="0" smtClean="0"/>
              <a:t> Θεσμικό Πλαίσιο &amp; Πληροφοριακό Υλικό                   </a:t>
            </a:r>
            <a:r>
              <a:rPr lang="el-GR" altLang="en-US" sz="2400" dirty="0" smtClean="0"/>
              <a:t>(4/4)</a:t>
            </a:r>
          </a:p>
        </p:txBody>
      </p:sp>
      <p:sp>
        <p:nvSpPr>
          <p:cNvPr id="3" name="2 - Θέση περιεχομένου"/>
          <p:cNvSpPr>
            <a:spLocks noGrp="1"/>
          </p:cNvSpPr>
          <p:nvPr>
            <p:ph idx="1"/>
          </p:nvPr>
        </p:nvSpPr>
        <p:spPr>
          <a:xfrm>
            <a:off x="457200" y="1412875"/>
            <a:ext cx="8229600" cy="4911725"/>
          </a:xfrm>
        </p:spPr>
        <p:txBody>
          <a:bodyPr/>
          <a:lstStyle/>
          <a:p>
            <a:pPr lvl="1">
              <a:buFont typeface="Wingdings 2" pitchFamily="18" charset="2"/>
              <a:buNone/>
              <a:defRPr/>
            </a:pPr>
            <a:r>
              <a:rPr lang="el-GR" b="1" dirty="0" smtClean="0">
                <a:solidFill>
                  <a:schemeClr val="accent1">
                    <a:lumMod val="50000"/>
                  </a:schemeClr>
                </a:solidFill>
                <a:latin typeface="+mj-lt"/>
              </a:rPr>
              <a:t>Πληροφοριακό Υλικό </a:t>
            </a:r>
          </a:p>
          <a:p>
            <a:pPr lvl="1">
              <a:buFont typeface="Wingdings" pitchFamily="2" charset="2"/>
              <a:buChar char="Ø"/>
              <a:defRPr/>
            </a:pPr>
            <a:r>
              <a:rPr lang="el-GR" dirty="0" smtClean="0">
                <a:solidFill>
                  <a:schemeClr val="accent1">
                    <a:lumMod val="50000"/>
                  </a:schemeClr>
                </a:solidFill>
                <a:latin typeface="+mj-lt"/>
              </a:rPr>
              <a:t>Οδηγός Αξιολόγησης του καθεστώτος</a:t>
            </a:r>
            <a:endParaRPr lang="en-US" dirty="0" smtClean="0">
              <a:solidFill>
                <a:schemeClr val="accent1">
                  <a:lumMod val="50000"/>
                </a:schemeClr>
              </a:solidFill>
              <a:latin typeface="+mj-lt"/>
            </a:endParaRPr>
          </a:p>
          <a:p>
            <a:pPr lvl="1">
              <a:buFont typeface="Wingdings" pitchFamily="2" charset="2"/>
              <a:buChar char="Ø"/>
              <a:defRPr/>
            </a:pPr>
            <a:r>
              <a:rPr lang="el-GR" dirty="0" smtClean="0">
                <a:solidFill>
                  <a:schemeClr val="accent1">
                    <a:lumMod val="50000"/>
                  </a:schemeClr>
                </a:solidFill>
                <a:latin typeface="+mj-lt"/>
              </a:rPr>
              <a:t>Οδηγός Δεοντολογίας Αξιολογητών </a:t>
            </a:r>
          </a:p>
          <a:p>
            <a:pPr lvl="1">
              <a:buFont typeface="Wingdings" pitchFamily="2" charset="2"/>
              <a:buChar char="Ø"/>
              <a:defRPr/>
            </a:pPr>
            <a:r>
              <a:rPr lang="el-GR" dirty="0" smtClean="0">
                <a:solidFill>
                  <a:schemeClr val="accent1">
                    <a:lumMod val="50000"/>
                  </a:schemeClr>
                </a:solidFill>
                <a:latin typeface="+mj-lt"/>
              </a:rPr>
              <a:t>Εγχειρίδιο με ερωτήσεις- απαντήσεις για την εφαρμογή του Αναπτυξιακού Νόμου 4399/2016</a:t>
            </a:r>
          </a:p>
          <a:p>
            <a:pPr lvl="1">
              <a:buFont typeface="Wingdings" pitchFamily="2" charset="2"/>
              <a:buChar char="Ø"/>
              <a:defRPr/>
            </a:pPr>
            <a:r>
              <a:rPr lang="el-GR" dirty="0" smtClean="0">
                <a:solidFill>
                  <a:schemeClr val="accent1">
                    <a:lumMod val="50000"/>
                  </a:schemeClr>
                </a:solidFill>
                <a:latin typeface="+mj-lt"/>
              </a:rPr>
              <a:t>Αρχεία </a:t>
            </a:r>
            <a:r>
              <a:rPr lang="en-US" dirty="0" err="1" smtClean="0">
                <a:solidFill>
                  <a:schemeClr val="accent1">
                    <a:lumMod val="50000"/>
                  </a:schemeClr>
                </a:solidFill>
                <a:latin typeface="+mj-lt"/>
              </a:rPr>
              <a:t>xls</a:t>
            </a:r>
            <a:r>
              <a:rPr lang="en-US" dirty="0" smtClean="0">
                <a:solidFill>
                  <a:schemeClr val="accent1">
                    <a:lumMod val="50000"/>
                  </a:schemeClr>
                </a:solidFill>
                <a:latin typeface="+mj-lt"/>
              </a:rPr>
              <a:t> </a:t>
            </a:r>
            <a:r>
              <a:rPr lang="el-GR" dirty="0" smtClean="0">
                <a:solidFill>
                  <a:schemeClr val="accent1">
                    <a:lumMod val="50000"/>
                  </a:schemeClr>
                </a:solidFill>
                <a:latin typeface="+mj-lt"/>
              </a:rPr>
              <a:t>Υπολογισμός Ενισχύσεων και Οδηγίες Χρήστη των Καθεστώτων </a:t>
            </a:r>
          </a:p>
          <a:p>
            <a:pPr lvl="1">
              <a:buFont typeface="Wingdings" pitchFamily="2" charset="2"/>
              <a:buChar char="Ø"/>
              <a:defRPr/>
            </a:pPr>
            <a:r>
              <a:rPr lang="el-GR" dirty="0" smtClean="0">
                <a:solidFill>
                  <a:schemeClr val="accent1">
                    <a:lumMod val="50000"/>
                  </a:schemeClr>
                </a:solidFill>
                <a:latin typeface="+mj-lt"/>
              </a:rPr>
              <a:t>Αρχείο Κωδικών Αριθμών Δραστηριότητας 2008-Ειδική Κατηγορία ΤΠΕ/ Αγροδιατροφής </a:t>
            </a:r>
          </a:p>
          <a:p>
            <a:pPr lvl="1">
              <a:buFont typeface="Wingdings" pitchFamily="2" charset="2"/>
              <a:buChar char="Ø"/>
              <a:defRPr/>
            </a:pPr>
            <a:r>
              <a:rPr lang="el-GR" dirty="0" smtClean="0">
                <a:solidFill>
                  <a:schemeClr val="accent1">
                    <a:lumMod val="50000"/>
                  </a:schemeClr>
                </a:solidFill>
                <a:latin typeface="+mj-lt"/>
              </a:rPr>
              <a:t>Πίνακες Προβλέψεων Βιωσιμότητας και Απολογιστικών Στοιχείων Φορέα των καθεστώτων «Γενικής Επιχειρηματικότητας», «Νέες Ανεξάρτητες ΜΜΕ»</a:t>
            </a:r>
          </a:p>
          <a:p>
            <a:pPr lvl="1">
              <a:buFont typeface="Wingdings" pitchFamily="2" charset="2"/>
              <a:buChar char="Ø"/>
              <a:defRPr/>
            </a:pPr>
            <a:r>
              <a:rPr lang="el-GR" dirty="0" smtClean="0">
                <a:solidFill>
                  <a:schemeClr val="accent1">
                    <a:lumMod val="50000"/>
                  </a:schemeClr>
                </a:solidFill>
                <a:latin typeface="+mj-lt"/>
              </a:rPr>
              <a:t>Οδηγός Χρήσης του ορισμού ΜΜΕ</a:t>
            </a:r>
            <a:r>
              <a:rPr lang="el-GR" sz="2000" dirty="0" smtClean="0">
                <a:solidFill>
                  <a:schemeClr val="accent1">
                    <a:lumMod val="50000"/>
                  </a:schemeClr>
                </a:solidFill>
                <a:latin typeface="+mj-lt"/>
              </a:rPr>
              <a:t> </a:t>
            </a:r>
          </a:p>
        </p:txBody>
      </p:sp>
      <p:sp>
        <p:nvSpPr>
          <p:cNvPr id="17412" name="3 - Θέση αριθμού διαφάνειας"/>
          <p:cNvSpPr>
            <a:spLocks noGrp="1"/>
          </p:cNvSpPr>
          <p:nvPr>
            <p:ph type="sldNum" sz="quarter" idx="12"/>
          </p:nvPr>
        </p:nvSpPr>
        <p:spPr bwMode="auto">
          <a:noFill/>
          <a:ln>
            <a:miter lim="800000"/>
            <a:headEnd/>
            <a:tailEnd/>
          </a:ln>
        </p:spPr>
        <p:txBody>
          <a:bodyPr/>
          <a:lstStyle/>
          <a:p>
            <a:fld id="{66E5907A-2363-490E-9D0E-F656881372CA}" type="slidenum">
              <a:rPr lang="en-US" altLang="en-US"/>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a:xfrm>
            <a:off x="468313" y="333375"/>
            <a:ext cx="8229600" cy="1143000"/>
          </a:xfrm>
        </p:spPr>
        <p:txBody>
          <a:bodyPr/>
          <a:lstStyle/>
          <a:p>
            <a:r>
              <a:rPr lang="el-GR" altLang="en-US" sz="4000" dirty="0" smtClean="0"/>
              <a:t>Βασικά εργαλεία αξιολόγησης </a:t>
            </a:r>
            <a:r>
              <a:rPr lang="el-GR" altLang="en-US" sz="3200" dirty="0" smtClean="0"/>
              <a:t>(1/4)</a:t>
            </a:r>
          </a:p>
        </p:txBody>
      </p:sp>
      <p:sp>
        <p:nvSpPr>
          <p:cNvPr id="3" name="2 - Θέση περιεχομένου"/>
          <p:cNvSpPr>
            <a:spLocks noGrp="1"/>
          </p:cNvSpPr>
          <p:nvPr>
            <p:ph idx="1"/>
          </p:nvPr>
        </p:nvSpPr>
        <p:spPr>
          <a:xfrm>
            <a:off x="457200" y="1935163"/>
            <a:ext cx="8435975" cy="4389437"/>
          </a:xfrm>
        </p:spPr>
        <p:txBody>
          <a:bodyPr/>
          <a:lstStyle/>
          <a:p>
            <a:pPr marL="514350" indent="-514350">
              <a:buFont typeface="+mj-lt"/>
              <a:buAutoNum type="arabicPeriod"/>
              <a:defRPr/>
            </a:pPr>
            <a:r>
              <a:rPr lang="el-GR" dirty="0" smtClean="0">
                <a:solidFill>
                  <a:schemeClr val="accent2">
                    <a:lumMod val="50000"/>
                  </a:schemeClr>
                </a:solidFill>
                <a:latin typeface="+mj-lt"/>
              </a:rPr>
              <a:t>Προκήρυξη του καθεστώτος (Υπουργική Απόφαση)</a:t>
            </a:r>
          </a:p>
          <a:p>
            <a:pPr marL="514350" indent="-514350">
              <a:buFont typeface="+mj-lt"/>
              <a:buAutoNum type="arabicPeriod"/>
              <a:defRPr/>
            </a:pPr>
            <a:r>
              <a:rPr lang="el-GR" dirty="0" smtClean="0">
                <a:solidFill>
                  <a:schemeClr val="accent2">
                    <a:lumMod val="50000"/>
                  </a:schemeClr>
                </a:solidFill>
                <a:latin typeface="+mj-lt"/>
              </a:rPr>
              <a:t>Κοινές Υπουργικές Αποφάσεις (ΚΥΑ) πρόσθετων όρων και προδιαγραφών για σχέδια ειδικών κατηγοριών</a:t>
            </a:r>
          </a:p>
          <a:p>
            <a:pPr lvl="3">
              <a:buFont typeface="Courier New" pitchFamily="49" charset="0"/>
              <a:buChar char="o"/>
              <a:defRPr/>
            </a:pPr>
            <a:r>
              <a:rPr lang="el-GR" dirty="0" smtClean="0">
                <a:solidFill>
                  <a:schemeClr val="accent2">
                    <a:lumMod val="50000"/>
                  </a:schemeClr>
                </a:solidFill>
                <a:latin typeface="+mj-lt"/>
              </a:rPr>
              <a:t> εκσυγχρονισμού ξενοδοχείων</a:t>
            </a:r>
          </a:p>
          <a:p>
            <a:pPr lvl="3">
              <a:buFont typeface="Courier New" pitchFamily="49" charset="0"/>
              <a:buChar char="o"/>
              <a:defRPr/>
            </a:pPr>
            <a:r>
              <a:rPr lang="el-GR" dirty="0" smtClean="0">
                <a:solidFill>
                  <a:schemeClr val="accent2">
                    <a:lumMod val="50000"/>
                  </a:schemeClr>
                </a:solidFill>
                <a:latin typeface="+mj-lt"/>
              </a:rPr>
              <a:t> πρωτογενούς γεωργικής παραγωγής</a:t>
            </a:r>
          </a:p>
          <a:p>
            <a:pPr lvl="3">
              <a:buFont typeface="Courier New" pitchFamily="49" charset="0"/>
              <a:buChar char="o"/>
              <a:defRPr/>
            </a:pPr>
            <a:r>
              <a:rPr lang="el-GR" dirty="0" smtClean="0">
                <a:solidFill>
                  <a:schemeClr val="accent2">
                    <a:lumMod val="50000"/>
                  </a:schemeClr>
                </a:solidFill>
                <a:latin typeface="+mj-lt"/>
              </a:rPr>
              <a:t>μεταποίησης γεωργικών προϊόντων</a:t>
            </a:r>
          </a:p>
          <a:p>
            <a:pPr marL="514350" indent="-514350">
              <a:buFont typeface="+mj-lt"/>
              <a:buAutoNum type="arabicPeriod"/>
              <a:defRPr/>
            </a:pPr>
            <a:r>
              <a:rPr lang="el-GR" dirty="0" smtClean="0">
                <a:solidFill>
                  <a:schemeClr val="accent2">
                    <a:lumMod val="50000"/>
                  </a:schemeClr>
                </a:solidFill>
                <a:latin typeface="+mj-lt"/>
              </a:rPr>
              <a:t>ΠΣΚΕ (Πληροφοριακό Σύστημα Κρατικών Ενισχύσεων)</a:t>
            </a:r>
          </a:p>
          <a:p>
            <a:pPr marL="514350" indent="-514350">
              <a:buFont typeface="+mj-lt"/>
              <a:buAutoNum type="arabicPeriod"/>
              <a:defRPr/>
            </a:pPr>
            <a:r>
              <a:rPr lang="el-GR" dirty="0" smtClean="0">
                <a:solidFill>
                  <a:schemeClr val="accent2">
                    <a:lumMod val="50000"/>
                  </a:schemeClr>
                </a:solidFill>
                <a:latin typeface="+mj-lt"/>
              </a:rPr>
              <a:t>Οδηγός Αξιολόγησης (καθεστώτος)</a:t>
            </a:r>
          </a:p>
        </p:txBody>
      </p:sp>
      <p:sp>
        <p:nvSpPr>
          <p:cNvPr id="19460" name="3 - Θέση αριθμού διαφάνειας"/>
          <p:cNvSpPr>
            <a:spLocks noGrp="1"/>
          </p:cNvSpPr>
          <p:nvPr>
            <p:ph type="sldNum" sz="quarter" idx="12"/>
          </p:nvPr>
        </p:nvSpPr>
        <p:spPr bwMode="auto">
          <a:noFill/>
          <a:ln>
            <a:miter lim="800000"/>
            <a:headEnd/>
            <a:tailEnd/>
          </a:ln>
        </p:spPr>
        <p:txBody>
          <a:bodyPr/>
          <a:lstStyle/>
          <a:p>
            <a:fld id="{92DB9D33-949D-46DE-88D5-25A531AD7882}" type="slidenum">
              <a:rPr lang="en-US" altLang="en-US"/>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457200" y="836613"/>
            <a:ext cx="8229600" cy="647700"/>
          </a:xfrm>
        </p:spPr>
        <p:txBody>
          <a:bodyPr/>
          <a:lstStyle/>
          <a:p>
            <a:r>
              <a:rPr lang="el-GR" altLang="en-US" sz="4000" dirty="0" smtClean="0"/>
              <a:t>Βασικά εργαλεία αξιολόγησης (2/4)</a:t>
            </a:r>
          </a:p>
        </p:txBody>
      </p:sp>
      <p:sp>
        <p:nvSpPr>
          <p:cNvPr id="3" name="2 - Θέση περιεχομένου"/>
          <p:cNvSpPr>
            <a:spLocks noGrp="1"/>
          </p:cNvSpPr>
          <p:nvPr>
            <p:ph idx="1"/>
          </p:nvPr>
        </p:nvSpPr>
        <p:spPr>
          <a:xfrm>
            <a:off x="457200" y="1484313"/>
            <a:ext cx="8229600" cy="4968875"/>
          </a:xfrm>
        </p:spPr>
        <p:txBody>
          <a:bodyPr/>
          <a:lstStyle/>
          <a:p>
            <a:pPr marL="514350" indent="-514350">
              <a:buFont typeface="+mj-lt"/>
              <a:buAutoNum type="arabicPeriod"/>
              <a:defRPr/>
            </a:pPr>
            <a:r>
              <a:rPr lang="el-GR" dirty="0" smtClean="0">
                <a:solidFill>
                  <a:schemeClr val="accent2">
                    <a:lumMod val="50000"/>
                  </a:schemeClr>
                </a:solidFill>
                <a:latin typeface="+mj-lt"/>
              </a:rPr>
              <a:t>Προκήρυξη του καθεστώτος (Υπουργική Απόφαση)</a:t>
            </a:r>
            <a:endParaRPr lang="en-US" dirty="0" smtClean="0">
              <a:solidFill>
                <a:schemeClr val="accent2">
                  <a:lumMod val="50000"/>
                </a:schemeClr>
              </a:solidFill>
              <a:latin typeface="+mj-lt"/>
            </a:endParaRPr>
          </a:p>
          <a:p>
            <a:pPr lvl="1">
              <a:defRPr/>
            </a:pPr>
            <a:r>
              <a:rPr lang="el-GR" sz="2200" dirty="0" smtClean="0">
                <a:solidFill>
                  <a:schemeClr val="accent2">
                    <a:lumMod val="50000"/>
                  </a:schemeClr>
                </a:solidFill>
                <a:latin typeface="+mj-lt"/>
              </a:rPr>
              <a:t>Περιέχονται όλες οι διατάξεις του νόμου που την διέπουν (όπως αναφέρονται στο νόμο, είτε όπως  εξειδικεύονται για τη συγκεκριμένη  προκήρυξη) </a:t>
            </a:r>
          </a:p>
          <a:p>
            <a:pPr lvl="1">
              <a:defRPr/>
            </a:pPr>
            <a:r>
              <a:rPr lang="el-GR" sz="2200" dirty="0" smtClean="0">
                <a:solidFill>
                  <a:schemeClr val="accent2">
                    <a:lumMod val="50000"/>
                  </a:schemeClr>
                </a:solidFill>
                <a:latin typeface="+mj-lt"/>
              </a:rPr>
              <a:t>κατά την αξιολόγηση δεν είναι απαραίτητο ο αξιολογητής  να ανατρέχει στο νόμο</a:t>
            </a:r>
          </a:p>
          <a:p>
            <a:pPr marL="514350" indent="-514350">
              <a:buFont typeface="+mj-lt"/>
              <a:buAutoNum type="arabicPeriod"/>
              <a:defRPr/>
            </a:pPr>
            <a:r>
              <a:rPr lang="el-GR" dirty="0" smtClean="0">
                <a:solidFill>
                  <a:schemeClr val="accent2">
                    <a:lumMod val="50000"/>
                  </a:schemeClr>
                </a:solidFill>
                <a:latin typeface="+mj-lt"/>
              </a:rPr>
              <a:t>ΚΥΑ πρόσθετων όρων και προδιαγραφών, οι οποίες δεν περιέχονται στην προκήρυξη για τις παρακάτω περιπτώσεις  σχεδίων: </a:t>
            </a:r>
          </a:p>
          <a:p>
            <a:pPr lvl="2">
              <a:buFont typeface="Courier New" pitchFamily="49" charset="0"/>
              <a:buChar char="o"/>
              <a:defRPr/>
            </a:pPr>
            <a:r>
              <a:rPr lang="el-GR" sz="2400" dirty="0" smtClean="0">
                <a:solidFill>
                  <a:schemeClr val="accent2">
                    <a:lumMod val="50000"/>
                  </a:schemeClr>
                </a:solidFill>
                <a:latin typeface="+mj-lt"/>
              </a:rPr>
              <a:t> εκσυγχρονισμού ξενοδοχείων</a:t>
            </a:r>
          </a:p>
          <a:p>
            <a:pPr lvl="2">
              <a:buFont typeface="Courier New" pitchFamily="49" charset="0"/>
              <a:buChar char="o"/>
              <a:defRPr/>
            </a:pPr>
            <a:r>
              <a:rPr lang="el-GR" sz="2400" dirty="0" smtClean="0">
                <a:solidFill>
                  <a:schemeClr val="accent2">
                    <a:lumMod val="50000"/>
                  </a:schemeClr>
                </a:solidFill>
                <a:latin typeface="+mj-lt"/>
              </a:rPr>
              <a:t> πρωτογενούς γεωργικής παραγωγής</a:t>
            </a:r>
          </a:p>
          <a:p>
            <a:pPr lvl="2">
              <a:buFont typeface="Courier New" pitchFamily="49" charset="0"/>
              <a:buChar char="o"/>
              <a:defRPr/>
            </a:pPr>
            <a:r>
              <a:rPr lang="el-GR" sz="2400" dirty="0" smtClean="0">
                <a:solidFill>
                  <a:schemeClr val="accent2">
                    <a:lumMod val="50000"/>
                  </a:schemeClr>
                </a:solidFill>
                <a:latin typeface="+mj-lt"/>
              </a:rPr>
              <a:t>μεταποίησης γεωργικών προϊόντων</a:t>
            </a:r>
          </a:p>
          <a:p>
            <a:pPr>
              <a:buFont typeface="Wingdings 2" pitchFamily="18" charset="2"/>
              <a:buNone/>
              <a:defRPr/>
            </a:pPr>
            <a:endParaRPr lang="el-GR" dirty="0" smtClean="0"/>
          </a:p>
          <a:p>
            <a:pPr marL="514350" indent="-514350">
              <a:buFont typeface="Wingdings 2" pitchFamily="18" charset="2"/>
              <a:buNone/>
              <a:defRPr/>
            </a:pPr>
            <a:endParaRPr lang="el-GR" dirty="0" smtClean="0"/>
          </a:p>
          <a:p>
            <a:pPr>
              <a:defRPr/>
            </a:pPr>
            <a:endParaRPr lang="el-GR" dirty="0"/>
          </a:p>
        </p:txBody>
      </p:sp>
      <p:sp>
        <p:nvSpPr>
          <p:cNvPr id="21508" name="3 - Θέση αριθμού διαφάνειας"/>
          <p:cNvSpPr>
            <a:spLocks noGrp="1"/>
          </p:cNvSpPr>
          <p:nvPr>
            <p:ph type="sldNum" sz="quarter" idx="12"/>
          </p:nvPr>
        </p:nvSpPr>
        <p:spPr bwMode="auto">
          <a:noFill/>
          <a:ln>
            <a:miter lim="800000"/>
            <a:headEnd/>
            <a:tailEnd/>
          </a:ln>
        </p:spPr>
        <p:txBody>
          <a:bodyPr/>
          <a:lstStyle/>
          <a:p>
            <a:fld id="{E1E090D5-9DB5-4F3E-958C-BA9EA7CA0FFC}" type="slidenum">
              <a:rPr lang="en-US" altLang="en-US"/>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457200" y="704850"/>
            <a:ext cx="8229600" cy="636588"/>
          </a:xfrm>
        </p:spPr>
        <p:txBody>
          <a:bodyPr/>
          <a:lstStyle/>
          <a:p>
            <a:r>
              <a:rPr lang="el-GR" altLang="en-US" sz="4000" smtClean="0"/>
              <a:t>Βασικά εργαλεία αξιολόγησης (3/4)</a:t>
            </a:r>
            <a:endParaRPr lang="el-GR" altLang="en-US" sz="4000" b="1" smtClean="0"/>
          </a:p>
        </p:txBody>
      </p:sp>
      <p:sp>
        <p:nvSpPr>
          <p:cNvPr id="23555" name="3 - Θέση αριθμού διαφάνειας"/>
          <p:cNvSpPr>
            <a:spLocks noGrp="1"/>
          </p:cNvSpPr>
          <p:nvPr>
            <p:ph type="sldNum" sz="quarter" idx="12"/>
          </p:nvPr>
        </p:nvSpPr>
        <p:spPr bwMode="auto">
          <a:noFill/>
          <a:ln>
            <a:miter lim="800000"/>
            <a:headEnd/>
            <a:tailEnd/>
          </a:ln>
        </p:spPr>
        <p:txBody>
          <a:bodyPr/>
          <a:lstStyle/>
          <a:p>
            <a:fld id="{1E60A8AC-9B4F-47E7-BF88-608D907EC877}" type="slidenum">
              <a:rPr lang="en-US" altLang="en-US"/>
              <a:pPr/>
              <a:t>9</a:t>
            </a:fld>
            <a:endParaRPr lang="en-US" altLang="en-US"/>
          </a:p>
        </p:txBody>
      </p:sp>
      <p:sp>
        <p:nvSpPr>
          <p:cNvPr id="7" name="1 - Τίτλος"/>
          <p:cNvSpPr>
            <a:spLocks noGrp="1"/>
          </p:cNvSpPr>
          <p:nvPr>
            <p:ph idx="1"/>
          </p:nvPr>
        </p:nvSpPr>
        <p:spPr>
          <a:xfrm>
            <a:off x="468313" y="1557338"/>
            <a:ext cx="8229600" cy="4748212"/>
          </a:xfrm>
        </p:spPr>
        <p:txBody>
          <a:bodyPr/>
          <a:lstStyle/>
          <a:p>
            <a:pPr marL="514350" indent="-514350">
              <a:buFont typeface="+mj-lt"/>
              <a:buAutoNum type="arabicPeriod" startAt="3"/>
              <a:defRPr/>
            </a:pPr>
            <a:r>
              <a:rPr lang="el-GR" sz="2400" dirty="0" smtClean="0">
                <a:solidFill>
                  <a:schemeClr val="accent2">
                    <a:lumMod val="50000"/>
                  </a:schemeClr>
                </a:solidFill>
                <a:latin typeface="+mj-lt"/>
              </a:rPr>
              <a:t>ΠΣΚΕ (Πληροφοριακό Σύστημα Κρατικών Ενισχύσεων)</a:t>
            </a:r>
          </a:p>
          <a:p>
            <a:pPr lvl="1">
              <a:defRPr/>
            </a:pPr>
            <a:r>
              <a:rPr lang="el-GR" dirty="0" smtClean="0">
                <a:solidFill>
                  <a:schemeClr val="accent2">
                    <a:lumMod val="50000"/>
                  </a:schemeClr>
                </a:solidFill>
                <a:latin typeface="+mj-lt"/>
              </a:rPr>
              <a:t>περιέχει </a:t>
            </a:r>
            <a:r>
              <a:rPr lang="el-GR" b="1" dirty="0" smtClean="0">
                <a:solidFill>
                  <a:schemeClr val="accent2">
                    <a:lumMod val="50000"/>
                  </a:schemeClr>
                </a:solidFill>
                <a:latin typeface="+mj-lt"/>
              </a:rPr>
              <a:t>ελέγχους ορθότητας και αυτοματισμούς  </a:t>
            </a:r>
            <a:r>
              <a:rPr lang="el-GR" dirty="0" smtClean="0">
                <a:solidFill>
                  <a:schemeClr val="accent2">
                    <a:lumMod val="50000"/>
                  </a:schemeClr>
                </a:solidFill>
                <a:latin typeface="+mj-lt"/>
              </a:rPr>
              <a:t>βάσει  διατάξεων του θεσμικού πλαισίου  </a:t>
            </a:r>
          </a:p>
          <a:p>
            <a:pPr lvl="1">
              <a:buFont typeface="Wingdings 2" pitchFamily="18" charset="2"/>
              <a:buNone/>
              <a:defRPr/>
            </a:pPr>
            <a:r>
              <a:rPr lang="el-GR" dirty="0" smtClean="0">
                <a:solidFill>
                  <a:schemeClr val="accent2">
                    <a:lumMod val="50000"/>
                  </a:schemeClr>
                </a:solidFill>
                <a:latin typeface="+mj-lt"/>
              </a:rPr>
              <a:t>     (</a:t>
            </a:r>
            <a:r>
              <a:rPr lang="el-GR" u="sng" dirty="0" smtClean="0">
                <a:solidFill>
                  <a:schemeClr val="accent2">
                    <a:lumMod val="50000"/>
                  </a:schemeClr>
                </a:solidFill>
                <a:latin typeface="+mj-lt"/>
              </a:rPr>
              <a:t>Παράδειγμα: </a:t>
            </a:r>
            <a:r>
              <a:rPr lang="el-GR" dirty="0" smtClean="0">
                <a:solidFill>
                  <a:schemeClr val="accent2">
                    <a:lumMod val="50000"/>
                  </a:schemeClr>
                </a:solidFill>
                <a:latin typeface="+mj-lt"/>
              </a:rPr>
              <a:t>το ποσοστό και το ποσό ενίσχυσης του επενδυτικού σχεδίου υπολογίζονται αυτόματα με βάση τις τιμές των πεδίων του ΠΣΚΕ για:  το μέγεθος της επιχείρησης, τον τόπο εγκατάστασης του σχεδίου, το είδος των ενισχυόμενων δαπανών, το είδος του επενδυτικού σχεδίου και άλλες παραμέτρους</a:t>
            </a:r>
          </a:p>
          <a:p>
            <a:pPr lvl="1">
              <a:defRPr/>
            </a:pPr>
            <a:r>
              <a:rPr lang="el-GR" b="1" dirty="0" smtClean="0">
                <a:solidFill>
                  <a:schemeClr val="accent2">
                    <a:lumMod val="50000"/>
                  </a:schemeClr>
                </a:solidFill>
                <a:latin typeface="+mj-lt"/>
              </a:rPr>
              <a:t>βασική υποχρέωση του αξιολογητή είναι η επικαιροποίηση των πεδίων </a:t>
            </a:r>
            <a:r>
              <a:rPr lang="el-GR" dirty="0" smtClean="0">
                <a:solidFill>
                  <a:schemeClr val="accent2">
                    <a:lumMod val="50000"/>
                  </a:schemeClr>
                </a:solidFill>
                <a:latin typeface="+mj-lt"/>
              </a:rPr>
              <a:t>του ΠΣΚΕ  σύμφωνα με τον Οδηγό Αξιολόγησης, ώστε να εκτελούνται οι σωστοί υπολογισμοί και έλεγχοι ορθότητας</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7721</TotalTime>
  <Words>5038</Words>
  <Application>Microsoft Office PowerPoint</Application>
  <PresentationFormat>On-screen Show (4:3)</PresentationFormat>
  <Paragraphs>597</Paragraphs>
  <Slides>39</Slides>
  <Notes>34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ΟΔΗΓΟΣ ΑΞΙΟΛΟΓΗΣΗΣ</vt:lpstr>
      <vt:lpstr>Περιεχόμενα Παρουσίασης </vt:lpstr>
      <vt:lpstr>  Θεσμικό πλαίσιο &amp; Πληροφοριακό Υλικό            (1/4)</vt:lpstr>
      <vt:lpstr>   https://www.ependyseis.gr/anaptyxiakos/nomothesia.htm</vt:lpstr>
      <vt:lpstr>  Θεσμικό πλαίσιο &amp; Πληροφοριακό Υλικό           (3/4)</vt:lpstr>
      <vt:lpstr>  Θεσμικό Πλαίσιο &amp; Πληροφοριακό Υλικό                   (4/4)</vt:lpstr>
      <vt:lpstr>Βασικά εργαλεία αξιολόγησης (1/4)</vt:lpstr>
      <vt:lpstr>Βασικά εργαλεία αξιολόγησης (2/4)</vt:lpstr>
      <vt:lpstr>Βασικά εργαλεία αξιολόγησης (3/4)</vt:lpstr>
      <vt:lpstr>Βασικά εργαλεία αξιολόγησης (4/4)</vt:lpstr>
      <vt:lpstr> Αντικείμενο αξιολόγησης  (1/4) Αξιολόγηση &amp; Υπαγωγή / Απόρριψη</vt:lpstr>
      <vt:lpstr>Αντικείμενο αξιολόγησης (2/4)  Αιτήσεις υπαγωγής </vt:lpstr>
      <vt:lpstr>Αντικείμενο Αξιολόγησης (3/4)  Αιτήσεις υπαγωγής στο ΠΣΚΕ</vt:lpstr>
      <vt:lpstr>Φάσεις της διενέργειας  Β’ μέρους  αξιολόγησης (ανάλυση) </vt:lpstr>
      <vt:lpstr>ΔΙΕΝΕΡΓΕΙΑ ΤΗΣ ΑΞΙΟΛΟΓΗΣΗΣ ΣΤΟ ΠΣΚΕ (1/3) ΕΝΑΡΞΗ ΔΙΑΔΙΚΑΣΙΑΣ</vt:lpstr>
      <vt:lpstr>ΔΙΕΝΕΡΓΕΙΑ ΤΗΣ ΑΞΙΟΛΟΓΗΣΗΣ ΣΤΟ ΠΣΚΕ (2/3) ΓΕΝΙΚΕΣ ΟΔΗΓΙΕΣ</vt:lpstr>
      <vt:lpstr>ΔΙΕΝΕΡΓΕΙΑ ΑΞΙΟΛΟΓΗΣΗΣ ΣΤΟ ΠΣΚΕ (3/3) ΒΗΜΑΤΑ ΕΝΕΡΓΕΙΑΣ «ΑΞΙΟΛΟΓΗΣΗ»</vt:lpstr>
      <vt:lpstr>Έλεγχος δικαιολογητικών</vt:lpstr>
      <vt:lpstr>Έλεγχος Προϋποθέσεων Νομιμότητας </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vt:lpstr>
      <vt:lpstr>Σημεία Ελέγχου Νομιμότητας – Προσδιορισμός Εύλογου Κόστους</vt:lpstr>
      <vt:lpstr>Σημεία Ελέγχου Νομιμότητας</vt:lpstr>
      <vt:lpstr>Σημεία Ελέγχου Νομιμότητας</vt:lpstr>
      <vt:lpstr>Ερωτήσεις Πλήρωσης Όρων &amp; Προϋποθέσεων Νομιμότητας</vt:lpstr>
      <vt:lpstr>Τεκμηρίωση στοιχείων αξιολόγησης</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marina zyganitidou</dc:creator>
  <cp:lastModifiedBy>Giannis Desypris</cp:lastModifiedBy>
  <cp:revision>612</cp:revision>
  <cp:lastPrinted>2017-02-01T07:26:04Z</cp:lastPrinted>
  <dcterms:created xsi:type="dcterms:W3CDTF">2017-01-24T21:20:14Z</dcterms:created>
  <dcterms:modified xsi:type="dcterms:W3CDTF">2017-07-24T13:15:21Z</dcterms:modified>
</cp:coreProperties>
</file>